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4" r:id="rId3"/>
    <p:sldMasterId id="2147483656" r:id="rId4"/>
  </p:sldMasterIdLst>
  <p:notesMasterIdLst>
    <p:notesMasterId r:id="rId39"/>
  </p:notesMasterIdLst>
  <p:sldIdLst>
    <p:sldId id="256" r:id="rId5"/>
    <p:sldId id="303" r:id="rId6"/>
    <p:sldId id="304" r:id="rId7"/>
    <p:sldId id="259" r:id="rId8"/>
    <p:sldId id="261" r:id="rId9"/>
    <p:sldId id="262" r:id="rId10"/>
    <p:sldId id="295" r:id="rId11"/>
    <p:sldId id="296" r:id="rId12"/>
    <p:sldId id="305" r:id="rId13"/>
    <p:sldId id="260" r:id="rId14"/>
    <p:sldId id="297" r:id="rId15"/>
    <p:sldId id="306" r:id="rId16"/>
    <p:sldId id="301" r:id="rId17"/>
    <p:sldId id="269" r:id="rId18"/>
    <p:sldId id="302" r:id="rId19"/>
    <p:sldId id="307" r:id="rId20"/>
    <p:sldId id="264" r:id="rId21"/>
    <p:sldId id="268" r:id="rId22"/>
    <p:sldId id="270" r:id="rId23"/>
    <p:sldId id="265" r:id="rId24"/>
    <p:sldId id="267" r:id="rId25"/>
    <p:sldId id="272" r:id="rId26"/>
    <p:sldId id="274" r:id="rId27"/>
    <p:sldId id="275" r:id="rId28"/>
    <p:sldId id="278" r:id="rId29"/>
    <p:sldId id="279" r:id="rId30"/>
    <p:sldId id="284" r:id="rId31"/>
    <p:sldId id="285" r:id="rId32"/>
    <p:sldId id="286" r:id="rId33"/>
    <p:sldId id="288" r:id="rId34"/>
    <p:sldId id="289" r:id="rId35"/>
    <p:sldId id="291" r:id="rId36"/>
    <p:sldId id="290" r:id="rId37"/>
    <p:sldId id="294" r:id="rId3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67">
          <p15:clr>
            <a:srgbClr val="A4A3A4"/>
          </p15:clr>
        </p15:guide>
        <p15:guide id="2" pos="3061">
          <p15:clr>
            <a:srgbClr val="A4A3A4"/>
          </p15:clr>
        </p15:guide>
        <p15:guide id="3" orient="horz" pos="2682">
          <p15:clr>
            <a:srgbClr val="A4A3A4"/>
          </p15:clr>
        </p15:guide>
        <p15:guide id="4" orient="horz" pos="1457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h3LM5fhUL47eOX9osHJzU6TaRF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88061"/>
  </p:normalViewPr>
  <p:slideViewPr>
    <p:cSldViewPr snapToGrid="0">
      <p:cViewPr varScale="1">
        <p:scale>
          <a:sx n="105" d="100"/>
          <a:sy n="105" d="100"/>
        </p:scale>
        <p:origin x="640" y="184"/>
      </p:cViewPr>
      <p:guideLst>
        <p:guide pos="567"/>
        <p:guide pos="3061"/>
        <p:guide orient="horz" pos="2682"/>
        <p:guide orient="horz" pos="14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8" Type="http://customschemas.google.com/relationships/presentationmetadata" Target="meta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0D6970-0CF7-1A4D-8B97-8066117ADCA6}" type="doc">
      <dgm:prSet loTypeId="urn:microsoft.com/office/officeart/2005/8/layout/ven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B39E24-27E0-D741-8340-8CA95430710E}">
      <dgm:prSet phldrT="[Text]"/>
      <dgm:spPr/>
      <dgm:t>
        <a:bodyPr/>
        <a:lstStyle/>
        <a:p>
          <a:r>
            <a:rPr lang="en-US" dirty="0"/>
            <a:t>MPLS-TE</a:t>
          </a:r>
        </a:p>
        <a:p>
          <a:r>
            <a:rPr lang="en-US" dirty="0"/>
            <a:t>EVPN</a:t>
          </a:r>
        </a:p>
        <a:p>
          <a:r>
            <a:rPr lang="en-US" dirty="0"/>
            <a:t>OAM/CFM</a:t>
          </a:r>
        </a:p>
      </dgm:t>
    </dgm:pt>
    <dgm:pt modelId="{B6149062-7724-D34C-B835-D94E8A636BB4}" type="parTrans" cxnId="{B4D4AD54-DE94-C543-BC6C-FD0A2A17EFB9}">
      <dgm:prSet/>
      <dgm:spPr/>
      <dgm:t>
        <a:bodyPr/>
        <a:lstStyle/>
        <a:p>
          <a:endParaRPr lang="en-US"/>
        </a:p>
      </dgm:t>
    </dgm:pt>
    <dgm:pt modelId="{1BB49D4B-F424-F343-8AE1-24DC3EF95211}" type="sibTrans" cxnId="{B4D4AD54-DE94-C543-BC6C-FD0A2A17EFB9}">
      <dgm:prSet/>
      <dgm:spPr/>
      <dgm:t>
        <a:bodyPr/>
        <a:lstStyle/>
        <a:p>
          <a:endParaRPr lang="en-US"/>
        </a:p>
      </dgm:t>
    </dgm:pt>
    <dgm:pt modelId="{B4F6CE56-AB84-A549-8692-1C48C3B7BE6F}">
      <dgm:prSet phldrT="[Text]"/>
      <dgm:spPr/>
      <dgm:t>
        <a:bodyPr/>
        <a:lstStyle/>
        <a:p>
          <a:r>
            <a:rPr lang="en-US" dirty="0"/>
            <a:t>Logical Systems</a:t>
          </a:r>
        </a:p>
        <a:p>
          <a:r>
            <a:rPr lang="en-US" dirty="0"/>
            <a:t>L2 Circuit</a:t>
          </a:r>
        </a:p>
        <a:p>
          <a:r>
            <a:rPr lang="en-US" dirty="0"/>
            <a:t>MPLS/RSVP</a:t>
          </a:r>
        </a:p>
      </dgm:t>
    </dgm:pt>
    <dgm:pt modelId="{C55F7521-A347-E647-B9DC-75528C5ECC7A}" type="parTrans" cxnId="{5074B3E4-44C6-564A-A1AB-9919F67D3F80}">
      <dgm:prSet/>
      <dgm:spPr/>
      <dgm:t>
        <a:bodyPr/>
        <a:lstStyle/>
        <a:p>
          <a:endParaRPr lang="en-US"/>
        </a:p>
      </dgm:t>
    </dgm:pt>
    <dgm:pt modelId="{D23814BC-A90C-0D48-8FA0-0A90E7E21ED0}" type="sibTrans" cxnId="{5074B3E4-44C6-564A-A1AB-9919F67D3F80}">
      <dgm:prSet/>
      <dgm:spPr/>
      <dgm:t>
        <a:bodyPr/>
        <a:lstStyle/>
        <a:p>
          <a:endParaRPr lang="en-US"/>
        </a:p>
      </dgm:t>
    </dgm:pt>
    <dgm:pt modelId="{C0040B7F-57DA-3141-B52D-84C00F0F12D3}">
      <dgm:prSet phldrT="[Text]"/>
      <dgm:spPr/>
      <dgm:t>
        <a:bodyPr/>
        <a:lstStyle/>
        <a:p>
          <a:r>
            <a:rPr lang="en-US" dirty="0"/>
            <a:t>Full Routing</a:t>
          </a:r>
        </a:p>
        <a:p>
          <a:r>
            <a:rPr lang="en-US" dirty="0" err="1"/>
            <a:t>Segurança</a:t>
          </a:r>
          <a:endParaRPr lang="en-US" dirty="0"/>
        </a:p>
        <a:p>
          <a:r>
            <a:rPr lang="en-US" dirty="0"/>
            <a:t>VRF</a:t>
          </a:r>
        </a:p>
      </dgm:t>
    </dgm:pt>
    <dgm:pt modelId="{F8C6AE5D-3BBA-EF4F-9D97-8D7F3CFC1F00}" type="parTrans" cxnId="{C3FCACDF-4B54-0044-A824-09F66073D775}">
      <dgm:prSet/>
      <dgm:spPr/>
      <dgm:t>
        <a:bodyPr/>
        <a:lstStyle/>
        <a:p>
          <a:endParaRPr lang="en-US"/>
        </a:p>
      </dgm:t>
    </dgm:pt>
    <dgm:pt modelId="{B77E8FB4-6375-E84C-908D-3323BD2394CF}" type="sibTrans" cxnId="{C3FCACDF-4B54-0044-A824-09F66073D775}">
      <dgm:prSet/>
      <dgm:spPr/>
      <dgm:t>
        <a:bodyPr/>
        <a:lstStyle/>
        <a:p>
          <a:endParaRPr lang="en-US"/>
        </a:p>
      </dgm:t>
    </dgm:pt>
    <dgm:pt modelId="{18EE2A34-2995-5147-9D52-08C3DF717183}">
      <dgm:prSet phldrT="[Text]"/>
      <dgm:spPr/>
      <dgm:t>
        <a:bodyPr/>
        <a:lstStyle/>
        <a:p>
          <a:r>
            <a:rPr lang="en-US" dirty="0"/>
            <a:t>OSPF</a:t>
          </a:r>
        </a:p>
        <a:p>
          <a:r>
            <a:rPr lang="en-US" dirty="0"/>
            <a:t>OSPF3</a:t>
          </a:r>
        </a:p>
        <a:p>
          <a:r>
            <a:rPr lang="en-US" dirty="0"/>
            <a:t>BGP</a:t>
          </a:r>
        </a:p>
        <a:p>
          <a:r>
            <a:rPr lang="en-US" dirty="0"/>
            <a:t>PIM</a:t>
          </a:r>
        </a:p>
      </dgm:t>
    </dgm:pt>
    <dgm:pt modelId="{4F2E3033-CF84-F945-A502-2F28FB74D93A}" type="parTrans" cxnId="{62CA9857-9CCB-454F-93AB-5512F6C3F569}">
      <dgm:prSet/>
      <dgm:spPr/>
      <dgm:t>
        <a:bodyPr/>
        <a:lstStyle/>
        <a:p>
          <a:endParaRPr lang="en-US"/>
        </a:p>
      </dgm:t>
    </dgm:pt>
    <dgm:pt modelId="{85C46279-7E45-204B-9D8C-6092FF22132F}" type="sibTrans" cxnId="{62CA9857-9CCB-454F-93AB-5512F6C3F569}">
      <dgm:prSet/>
      <dgm:spPr/>
      <dgm:t>
        <a:bodyPr/>
        <a:lstStyle/>
        <a:p>
          <a:endParaRPr lang="en-US"/>
        </a:p>
      </dgm:t>
    </dgm:pt>
    <dgm:pt modelId="{A7112FB4-B6F3-2F4D-A2F9-00B8FCE2D630}" type="pres">
      <dgm:prSet presAssocID="{2D0D6970-0CF7-1A4D-8B97-8066117ADCA6}" presName="Name0" presStyleCnt="0">
        <dgm:presLayoutVars>
          <dgm:chMax val="7"/>
          <dgm:resizeHandles val="exact"/>
        </dgm:presLayoutVars>
      </dgm:prSet>
      <dgm:spPr/>
    </dgm:pt>
    <dgm:pt modelId="{E9D047B2-B037-ED4E-8C94-112BA9C203E4}" type="pres">
      <dgm:prSet presAssocID="{2D0D6970-0CF7-1A4D-8B97-8066117ADCA6}" presName="comp1" presStyleCnt="0"/>
      <dgm:spPr/>
    </dgm:pt>
    <dgm:pt modelId="{A6A1F92B-5838-E442-A86C-F652DFA3A535}" type="pres">
      <dgm:prSet presAssocID="{2D0D6970-0CF7-1A4D-8B97-8066117ADCA6}" presName="circle1" presStyleLbl="node1" presStyleIdx="0" presStyleCnt="4"/>
      <dgm:spPr/>
    </dgm:pt>
    <dgm:pt modelId="{0109E867-8377-0145-A9AB-9AA352EC946D}" type="pres">
      <dgm:prSet presAssocID="{2D0D6970-0CF7-1A4D-8B97-8066117ADCA6}" presName="c1text" presStyleLbl="node1" presStyleIdx="0" presStyleCnt="4">
        <dgm:presLayoutVars>
          <dgm:bulletEnabled val="1"/>
        </dgm:presLayoutVars>
      </dgm:prSet>
      <dgm:spPr/>
    </dgm:pt>
    <dgm:pt modelId="{0DEBDEC0-D290-9541-AA79-5D59481197B8}" type="pres">
      <dgm:prSet presAssocID="{2D0D6970-0CF7-1A4D-8B97-8066117ADCA6}" presName="comp2" presStyleCnt="0"/>
      <dgm:spPr/>
    </dgm:pt>
    <dgm:pt modelId="{0BBC16C5-4A6E-924E-9E75-262E942A44D8}" type="pres">
      <dgm:prSet presAssocID="{2D0D6970-0CF7-1A4D-8B97-8066117ADCA6}" presName="circle2" presStyleLbl="node1" presStyleIdx="1" presStyleCnt="4"/>
      <dgm:spPr/>
    </dgm:pt>
    <dgm:pt modelId="{BFFF7F0F-3F96-9A4D-BB05-CC2B975B278B}" type="pres">
      <dgm:prSet presAssocID="{2D0D6970-0CF7-1A4D-8B97-8066117ADCA6}" presName="c2text" presStyleLbl="node1" presStyleIdx="1" presStyleCnt="4">
        <dgm:presLayoutVars>
          <dgm:bulletEnabled val="1"/>
        </dgm:presLayoutVars>
      </dgm:prSet>
      <dgm:spPr/>
    </dgm:pt>
    <dgm:pt modelId="{35111812-2836-9848-8094-E5E45164E40E}" type="pres">
      <dgm:prSet presAssocID="{2D0D6970-0CF7-1A4D-8B97-8066117ADCA6}" presName="comp3" presStyleCnt="0"/>
      <dgm:spPr/>
    </dgm:pt>
    <dgm:pt modelId="{96AF5C8A-9357-E44A-9858-5A59D063D82E}" type="pres">
      <dgm:prSet presAssocID="{2D0D6970-0CF7-1A4D-8B97-8066117ADCA6}" presName="circle3" presStyleLbl="node1" presStyleIdx="2" presStyleCnt="4"/>
      <dgm:spPr/>
    </dgm:pt>
    <dgm:pt modelId="{7A522977-D5D5-0547-9FDE-002FFD5C36FB}" type="pres">
      <dgm:prSet presAssocID="{2D0D6970-0CF7-1A4D-8B97-8066117ADCA6}" presName="c3text" presStyleLbl="node1" presStyleIdx="2" presStyleCnt="4">
        <dgm:presLayoutVars>
          <dgm:bulletEnabled val="1"/>
        </dgm:presLayoutVars>
      </dgm:prSet>
      <dgm:spPr/>
    </dgm:pt>
    <dgm:pt modelId="{71EAD901-6187-BF41-A965-71056E206348}" type="pres">
      <dgm:prSet presAssocID="{2D0D6970-0CF7-1A4D-8B97-8066117ADCA6}" presName="comp4" presStyleCnt="0"/>
      <dgm:spPr/>
    </dgm:pt>
    <dgm:pt modelId="{00F5278A-178D-4B47-A7F8-898F207F8597}" type="pres">
      <dgm:prSet presAssocID="{2D0D6970-0CF7-1A4D-8B97-8066117ADCA6}" presName="circle4" presStyleLbl="node1" presStyleIdx="3" presStyleCnt="4"/>
      <dgm:spPr/>
    </dgm:pt>
    <dgm:pt modelId="{8A020024-5F38-1C49-A489-88230E1E902A}" type="pres">
      <dgm:prSet presAssocID="{2D0D6970-0CF7-1A4D-8B97-8066117ADCA6}" presName="c4text" presStyleLbl="node1" presStyleIdx="3" presStyleCnt="4">
        <dgm:presLayoutVars>
          <dgm:bulletEnabled val="1"/>
        </dgm:presLayoutVars>
      </dgm:prSet>
      <dgm:spPr/>
    </dgm:pt>
  </dgm:ptLst>
  <dgm:cxnLst>
    <dgm:cxn modelId="{90A8FA03-FDCC-9F40-B2FA-2940535CB71E}" type="presOf" srcId="{C0040B7F-57DA-3141-B52D-84C00F0F12D3}" destId="{7A522977-D5D5-0547-9FDE-002FFD5C36FB}" srcOrd="1" destOrd="0" presId="urn:microsoft.com/office/officeart/2005/8/layout/venn2"/>
    <dgm:cxn modelId="{4211054D-665B-9943-AD9F-A9E35202A2F5}" type="presOf" srcId="{18EE2A34-2995-5147-9D52-08C3DF717183}" destId="{00F5278A-178D-4B47-A7F8-898F207F8597}" srcOrd="0" destOrd="0" presId="urn:microsoft.com/office/officeart/2005/8/layout/venn2"/>
    <dgm:cxn modelId="{B06EF74F-FF52-EF4E-835E-D5E034AED508}" type="presOf" srcId="{C0040B7F-57DA-3141-B52D-84C00F0F12D3}" destId="{96AF5C8A-9357-E44A-9858-5A59D063D82E}" srcOrd="0" destOrd="0" presId="urn:microsoft.com/office/officeart/2005/8/layout/venn2"/>
    <dgm:cxn modelId="{B4D4AD54-DE94-C543-BC6C-FD0A2A17EFB9}" srcId="{2D0D6970-0CF7-1A4D-8B97-8066117ADCA6}" destId="{43B39E24-27E0-D741-8340-8CA95430710E}" srcOrd="0" destOrd="0" parTransId="{B6149062-7724-D34C-B835-D94E8A636BB4}" sibTransId="{1BB49D4B-F424-F343-8AE1-24DC3EF95211}"/>
    <dgm:cxn modelId="{62CA9857-9CCB-454F-93AB-5512F6C3F569}" srcId="{2D0D6970-0CF7-1A4D-8B97-8066117ADCA6}" destId="{18EE2A34-2995-5147-9D52-08C3DF717183}" srcOrd="3" destOrd="0" parTransId="{4F2E3033-CF84-F945-A502-2F28FB74D93A}" sibTransId="{85C46279-7E45-204B-9D8C-6092FF22132F}"/>
    <dgm:cxn modelId="{B1834765-8667-3B4A-A790-0369A1265DC4}" type="presOf" srcId="{B4F6CE56-AB84-A549-8692-1C48C3B7BE6F}" destId="{0BBC16C5-4A6E-924E-9E75-262E942A44D8}" srcOrd="0" destOrd="0" presId="urn:microsoft.com/office/officeart/2005/8/layout/venn2"/>
    <dgm:cxn modelId="{A73D6088-F350-F349-9E9E-4187DD52E46E}" type="presOf" srcId="{B4F6CE56-AB84-A549-8692-1C48C3B7BE6F}" destId="{BFFF7F0F-3F96-9A4D-BB05-CC2B975B278B}" srcOrd="1" destOrd="0" presId="urn:microsoft.com/office/officeart/2005/8/layout/venn2"/>
    <dgm:cxn modelId="{45C14193-9B74-2E4E-84A6-15F078E9FF84}" type="presOf" srcId="{18EE2A34-2995-5147-9D52-08C3DF717183}" destId="{8A020024-5F38-1C49-A489-88230E1E902A}" srcOrd="1" destOrd="0" presId="urn:microsoft.com/office/officeart/2005/8/layout/venn2"/>
    <dgm:cxn modelId="{C329D6A9-17E8-2048-9DE3-49C548168E13}" type="presOf" srcId="{43B39E24-27E0-D741-8340-8CA95430710E}" destId="{0109E867-8377-0145-A9AB-9AA352EC946D}" srcOrd="1" destOrd="0" presId="urn:microsoft.com/office/officeart/2005/8/layout/venn2"/>
    <dgm:cxn modelId="{88D52DD7-5C71-F64E-8D52-AEF8EAC7BEE0}" type="presOf" srcId="{43B39E24-27E0-D741-8340-8CA95430710E}" destId="{A6A1F92B-5838-E442-A86C-F652DFA3A535}" srcOrd="0" destOrd="0" presId="urn:microsoft.com/office/officeart/2005/8/layout/venn2"/>
    <dgm:cxn modelId="{C3FCACDF-4B54-0044-A824-09F66073D775}" srcId="{2D0D6970-0CF7-1A4D-8B97-8066117ADCA6}" destId="{C0040B7F-57DA-3141-B52D-84C00F0F12D3}" srcOrd="2" destOrd="0" parTransId="{F8C6AE5D-3BBA-EF4F-9D97-8D7F3CFC1F00}" sibTransId="{B77E8FB4-6375-E84C-908D-3323BD2394CF}"/>
    <dgm:cxn modelId="{5074B3E4-44C6-564A-A1AB-9919F67D3F80}" srcId="{2D0D6970-0CF7-1A4D-8B97-8066117ADCA6}" destId="{B4F6CE56-AB84-A549-8692-1C48C3B7BE6F}" srcOrd="1" destOrd="0" parTransId="{C55F7521-A347-E647-B9DC-75528C5ECC7A}" sibTransId="{D23814BC-A90C-0D48-8FA0-0A90E7E21ED0}"/>
    <dgm:cxn modelId="{53455DFD-6D5D-5E49-94AE-963D73F34533}" type="presOf" srcId="{2D0D6970-0CF7-1A4D-8B97-8066117ADCA6}" destId="{A7112FB4-B6F3-2F4D-A2F9-00B8FCE2D630}" srcOrd="0" destOrd="0" presId="urn:microsoft.com/office/officeart/2005/8/layout/venn2"/>
    <dgm:cxn modelId="{9A792C39-C998-9143-AA2F-A679C9960609}" type="presParOf" srcId="{A7112FB4-B6F3-2F4D-A2F9-00B8FCE2D630}" destId="{E9D047B2-B037-ED4E-8C94-112BA9C203E4}" srcOrd="0" destOrd="0" presId="urn:microsoft.com/office/officeart/2005/8/layout/venn2"/>
    <dgm:cxn modelId="{67FCE158-CF30-724F-B524-668A9D74A980}" type="presParOf" srcId="{E9D047B2-B037-ED4E-8C94-112BA9C203E4}" destId="{A6A1F92B-5838-E442-A86C-F652DFA3A535}" srcOrd="0" destOrd="0" presId="urn:microsoft.com/office/officeart/2005/8/layout/venn2"/>
    <dgm:cxn modelId="{E22F6A7E-0DBD-654F-8BD0-7C476FE64FA4}" type="presParOf" srcId="{E9D047B2-B037-ED4E-8C94-112BA9C203E4}" destId="{0109E867-8377-0145-A9AB-9AA352EC946D}" srcOrd="1" destOrd="0" presId="urn:microsoft.com/office/officeart/2005/8/layout/venn2"/>
    <dgm:cxn modelId="{3C901735-4378-DB4D-B173-729D86E5ECB9}" type="presParOf" srcId="{A7112FB4-B6F3-2F4D-A2F9-00B8FCE2D630}" destId="{0DEBDEC0-D290-9541-AA79-5D59481197B8}" srcOrd="1" destOrd="0" presId="urn:microsoft.com/office/officeart/2005/8/layout/venn2"/>
    <dgm:cxn modelId="{EF0977C7-8781-6842-97D7-72D48CEF28B0}" type="presParOf" srcId="{0DEBDEC0-D290-9541-AA79-5D59481197B8}" destId="{0BBC16C5-4A6E-924E-9E75-262E942A44D8}" srcOrd="0" destOrd="0" presId="urn:microsoft.com/office/officeart/2005/8/layout/venn2"/>
    <dgm:cxn modelId="{95F6C202-1F19-1844-BC5F-DCB77448712C}" type="presParOf" srcId="{0DEBDEC0-D290-9541-AA79-5D59481197B8}" destId="{BFFF7F0F-3F96-9A4D-BB05-CC2B975B278B}" srcOrd="1" destOrd="0" presId="urn:microsoft.com/office/officeart/2005/8/layout/venn2"/>
    <dgm:cxn modelId="{CEBEF955-BECA-D44A-B3A8-65C517D150C2}" type="presParOf" srcId="{A7112FB4-B6F3-2F4D-A2F9-00B8FCE2D630}" destId="{35111812-2836-9848-8094-E5E45164E40E}" srcOrd="2" destOrd="0" presId="urn:microsoft.com/office/officeart/2005/8/layout/venn2"/>
    <dgm:cxn modelId="{978A5133-99D8-F64F-BE86-CC6E652D74DB}" type="presParOf" srcId="{35111812-2836-9848-8094-E5E45164E40E}" destId="{96AF5C8A-9357-E44A-9858-5A59D063D82E}" srcOrd="0" destOrd="0" presId="urn:microsoft.com/office/officeart/2005/8/layout/venn2"/>
    <dgm:cxn modelId="{04FC0FB6-12D1-F049-9E49-C6AA7852A4BB}" type="presParOf" srcId="{35111812-2836-9848-8094-E5E45164E40E}" destId="{7A522977-D5D5-0547-9FDE-002FFD5C36FB}" srcOrd="1" destOrd="0" presId="urn:microsoft.com/office/officeart/2005/8/layout/venn2"/>
    <dgm:cxn modelId="{B5D16916-B1F4-EE48-9FEB-2DFAB392B660}" type="presParOf" srcId="{A7112FB4-B6F3-2F4D-A2F9-00B8FCE2D630}" destId="{71EAD901-6187-BF41-A965-71056E206348}" srcOrd="3" destOrd="0" presId="urn:microsoft.com/office/officeart/2005/8/layout/venn2"/>
    <dgm:cxn modelId="{3AA4DC1E-8274-6D46-AF29-796DFD40D005}" type="presParOf" srcId="{71EAD901-6187-BF41-A965-71056E206348}" destId="{00F5278A-178D-4B47-A7F8-898F207F8597}" srcOrd="0" destOrd="0" presId="urn:microsoft.com/office/officeart/2005/8/layout/venn2"/>
    <dgm:cxn modelId="{CB1EA19F-1629-5B41-B4AD-45D4EC3C2186}" type="presParOf" srcId="{71EAD901-6187-BF41-A965-71056E206348}" destId="{8A020024-5F38-1C49-A489-88230E1E902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A1F92B-5838-E442-A86C-F652DFA3A535}">
      <dsp:nvSpPr>
        <dsp:cNvPr id="0" name=""/>
        <dsp:cNvSpPr/>
      </dsp:nvSpPr>
      <dsp:spPr>
        <a:xfrm>
          <a:off x="244662" y="0"/>
          <a:ext cx="5789555" cy="57895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MPLS-TE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EVPN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OAM/CFM</a:t>
          </a:r>
        </a:p>
      </dsp:txBody>
      <dsp:txXfrm>
        <a:off x="2330060" y="289477"/>
        <a:ext cx="1618759" cy="868433"/>
      </dsp:txXfrm>
    </dsp:sp>
    <dsp:sp modelId="{0BBC16C5-4A6E-924E-9E75-262E942A44D8}">
      <dsp:nvSpPr>
        <dsp:cNvPr id="0" name=""/>
        <dsp:cNvSpPr/>
      </dsp:nvSpPr>
      <dsp:spPr>
        <a:xfrm>
          <a:off x="823617" y="1157910"/>
          <a:ext cx="4631644" cy="46316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Logical Systems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L2 Circuit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MPLS/RSVP</a:t>
          </a:r>
        </a:p>
      </dsp:txBody>
      <dsp:txXfrm>
        <a:off x="2330060" y="1435809"/>
        <a:ext cx="1618759" cy="833695"/>
      </dsp:txXfrm>
    </dsp:sp>
    <dsp:sp modelId="{96AF5C8A-9357-E44A-9858-5A59D063D82E}">
      <dsp:nvSpPr>
        <dsp:cNvPr id="0" name=""/>
        <dsp:cNvSpPr/>
      </dsp:nvSpPr>
      <dsp:spPr>
        <a:xfrm>
          <a:off x="1402573" y="2315821"/>
          <a:ext cx="3473733" cy="34737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Full Routing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Segurança</a:t>
          </a:r>
          <a:endParaRPr lang="en-US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VRF</a:t>
          </a:r>
        </a:p>
      </dsp:txBody>
      <dsp:txXfrm>
        <a:off x="2330060" y="2576351"/>
        <a:ext cx="1618759" cy="781589"/>
      </dsp:txXfrm>
    </dsp:sp>
    <dsp:sp modelId="{00F5278A-178D-4B47-A7F8-898F207F8597}">
      <dsp:nvSpPr>
        <dsp:cNvPr id="0" name=""/>
        <dsp:cNvSpPr/>
      </dsp:nvSpPr>
      <dsp:spPr>
        <a:xfrm>
          <a:off x="1981528" y="3473733"/>
          <a:ext cx="2315822" cy="23158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OSPF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OSPF3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BGP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PIM</a:t>
          </a:r>
        </a:p>
      </dsp:txBody>
      <dsp:txXfrm>
        <a:off x="2320673" y="4052688"/>
        <a:ext cx="1637533" cy="11579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3" name="Google Shape;18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7" name="Google Shape;1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4" name="Google Shape;20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5" name="Google Shape;22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2" name="Google Shape;23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5" name="Google Shape;27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0" name="Google Shape;28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c5a9806c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c5a9806c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Uso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intensivo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do IPv6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OAM - Operation, Administration, and Management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CFM - C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onnectivity Fault Management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Buscamos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capacidade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no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PoP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da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Operadora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passando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por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rede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metropolitana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dirty="0"/>
              <a:t>Portfólio de soluções ampliado para atendimento de instituições como CAPES, EBSERH, CPRM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3" name="Google Shape;31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9" name="Google Shape;32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9" name="Google Shape;33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5c5a9806c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5c5a9806ce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5b331a1ab8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g5b331a1ab8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5" name="Google Shape;37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c5a9806c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c5a9806c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c5a9806c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5c5a9806c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YAML</a:t>
            </a:r>
          </a:p>
        </p:txBody>
      </p:sp>
    </p:spTree>
    <p:extLst>
      <p:ext uri="{BB962C8B-B14F-4D97-AF65-F5344CB8AC3E}">
        <p14:creationId xmlns:p14="http://schemas.microsoft.com/office/powerpoint/2010/main" val="1497236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5c5a9806ce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5c5a9806ce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Configura</a:t>
            </a:r>
            <a:r>
              <a:rPr lang="en-US" dirty="0"/>
              <a:t> LLDP para </a:t>
            </a:r>
            <a:r>
              <a:rPr lang="en-US" dirty="0" err="1"/>
              <a:t>achar</a:t>
            </a:r>
            <a:r>
              <a:rPr lang="en-US" dirty="0"/>
              <a:t> as adjacencies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Joga</a:t>
            </a:r>
            <a:r>
              <a:rPr lang="en-US" dirty="0"/>
              <a:t> o output XML </a:t>
            </a:r>
            <a:r>
              <a:rPr lang="en-US" dirty="0" err="1"/>
              <a:t>em</a:t>
            </a:r>
            <a:r>
              <a:rPr lang="en-US" dirty="0"/>
              <a:t> um </a:t>
            </a:r>
            <a:r>
              <a:rPr lang="en-US" dirty="0" err="1"/>
              <a:t>arquivo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Joga</a:t>
            </a:r>
            <a:r>
              <a:rPr lang="en-US" dirty="0"/>
              <a:t> o </a:t>
            </a:r>
            <a:r>
              <a:rPr lang="en-US" dirty="0" err="1"/>
              <a:t>arquivo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um Script </a:t>
            </a:r>
            <a:r>
              <a:rPr lang="en-US" dirty="0" err="1"/>
              <a:t>em</a:t>
            </a:r>
            <a:r>
              <a:rPr lang="en-US" dirty="0"/>
              <a:t> python que </a:t>
            </a:r>
            <a:r>
              <a:rPr lang="en-US" dirty="0" err="1"/>
              <a:t>provisiona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IPs dos Ponto-a-Ponto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Configura</a:t>
            </a:r>
            <a:r>
              <a:rPr lang="en-US" dirty="0"/>
              <a:t> OSPF , OSPF3, MPLS, BGP, Loopback Address </a:t>
            </a:r>
            <a:r>
              <a:rPr lang="en-US" dirty="0" err="1"/>
              <a:t>Tuneis</a:t>
            </a:r>
            <a:r>
              <a:rPr lang="en-US" dirty="0"/>
              <a:t> </a:t>
            </a:r>
            <a:r>
              <a:rPr lang="en-US" dirty="0" err="1"/>
              <a:t>Dinamicos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8" name="Google Shape;15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1" name="Google Shape;15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- ABERTURA">
  <p:cSld name="CAPA - ABERTURA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8"/>
          <p:cNvSpPr txBox="1">
            <a:spLocks noGrp="1"/>
          </p:cNvSpPr>
          <p:nvPr>
            <p:ph type="body" idx="1"/>
          </p:nvPr>
        </p:nvSpPr>
        <p:spPr>
          <a:xfrm>
            <a:off x="656772" y="2679650"/>
            <a:ext cx="70739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2500"/>
              <a:buFont typeface="Arial"/>
              <a:buNone/>
              <a:defRPr sz="2500" b="1" i="0" u="none" strike="noStrike" cap="non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/>
          <p:nvPr/>
        </p:nvSpPr>
        <p:spPr>
          <a:xfrm>
            <a:off x="-565265" y="71489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8"/>
          <p:cNvSpPr txBox="1">
            <a:spLocks noGrp="1"/>
          </p:cNvSpPr>
          <p:nvPr>
            <p:ph type="body" idx="2"/>
          </p:nvPr>
        </p:nvSpPr>
        <p:spPr>
          <a:xfrm>
            <a:off x="656772" y="4373014"/>
            <a:ext cx="7073900" cy="348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8"/>
          <p:cNvSpPr txBox="1">
            <a:spLocks noGrp="1"/>
          </p:cNvSpPr>
          <p:nvPr>
            <p:ph type="body" idx="3"/>
          </p:nvPr>
        </p:nvSpPr>
        <p:spPr>
          <a:xfrm>
            <a:off x="657225" y="5229225"/>
            <a:ext cx="7073900" cy="34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- 1 COLUNA">
  <p:cSld name="MIOLO - 1 COLUNA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0"/>
          <p:cNvSpPr txBox="1">
            <a:spLocks noGrp="1"/>
          </p:cNvSpPr>
          <p:nvPr>
            <p:ph type="body" idx="1"/>
          </p:nvPr>
        </p:nvSpPr>
        <p:spPr>
          <a:xfrm>
            <a:off x="1995488" y="398491"/>
            <a:ext cx="5810250" cy="34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 b="1" i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0"/>
          <p:cNvSpPr txBox="1">
            <a:spLocks noGrp="1"/>
          </p:cNvSpPr>
          <p:nvPr>
            <p:ph type="body" idx="2"/>
          </p:nvPr>
        </p:nvSpPr>
        <p:spPr>
          <a:xfrm>
            <a:off x="324196" y="1520825"/>
            <a:ext cx="8412479" cy="34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3"/>
          </p:nvPr>
        </p:nvSpPr>
        <p:spPr>
          <a:xfrm>
            <a:off x="323850" y="2178050"/>
            <a:ext cx="8412163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- IMAGEM">
  <p:cSld name="MIOLO - IMAGEM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3"/>
          <p:cNvSpPr txBox="1">
            <a:spLocks noGrp="1"/>
          </p:cNvSpPr>
          <p:nvPr>
            <p:ph type="body" idx="1"/>
          </p:nvPr>
        </p:nvSpPr>
        <p:spPr>
          <a:xfrm>
            <a:off x="1995487" y="398491"/>
            <a:ext cx="6741187" cy="34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 b="1" i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body" idx="2"/>
          </p:nvPr>
        </p:nvSpPr>
        <p:spPr>
          <a:xfrm>
            <a:off x="324196" y="1520825"/>
            <a:ext cx="8412479" cy="34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- 2 COLUNAS">
  <p:cSld name="MIOLO - 2 COLUNA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"/>
          <p:cNvSpPr txBox="1">
            <a:spLocks noGrp="1"/>
          </p:cNvSpPr>
          <p:nvPr>
            <p:ph type="body" idx="1"/>
          </p:nvPr>
        </p:nvSpPr>
        <p:spPr>
          <a:xfrm>
            <a:off x="1995488" y="398491"/>
            <a:ext cx="5810250" cy="34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 b="1" i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body" idx="2"/>
          </p:nvPr>
        </p:nvSpPr>
        <p:spPr>
          <a:xfrm>
            <a:off x="324196" y="1520825"/>
            <a:ext cx="8412479" cy="34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3"/>
          </p:nvPr>
        </p:nvSpPr>
        <p:spPr>
          <a:xfrm>
            <a:off x="323850" y="2178050"/>
            <a:ext cx="8412163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LHA_DIVISÓRIA">
  <p:cSld name="FOLHA_DIVISÓRIA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body" idx="1"/>
          </p:nvPr>
        </p:nvSpPr>
        <p:spPr>
          <a:xfrm>
            <a:off x="1172094" y="2842289"/>
            <a:ext cx="7281950" cy="54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448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1744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ECHAMENTO">
  <p:cSld name="FECHAMENT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5"/>
          <p:cNvSpPr txBox="1">
            <a:spLocks noGrp="1"/>
          </p:cNvSpPr>
          <p:nvPr>
            <p:ph type="body" idx="1"/>
          </p:nvPr>
        </p:nvSpPr>
        <p:spPr>
          <a:xfrm>
            <a:off x="756978" y="2510963"/>
            <a:ext cx="6657975" cy="410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2300"/>
              <a:buFont typeface="Arial"/>
              <a:buNone/>
              <a:defRPr sz="2300" b="1" i="0" u="none" strike="noStrike" cap="non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body" idx="2"/>
          </p:nvPr>
        </p:nvSpPr>
        <p:spPr>
          <a:xfrm>
            <a:off x="757238" y="3300413"/>
            <a:ext cx="66579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body" idx="3"/>
          </p:nvPr>
        </p:nvSpPr>
        <p:spPr>
          <a:xfrm>
            <a:off x="756978" y="4048313"/>
            <a:ext cx="66579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758" y="663949"/>
            <a:ext cx="1685626" cy="8141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7"/>
          <p:cNvSpPr txBox="1"/>
          <p:nvPr/>
        </p:nvSpPr>
        <p:spPr>
          <a:xfrm>
            <a:off x="1881176" y="3279913"/>
            <a:ext cx="598335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Nome da palestra em até 3 linhas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27"/>
          <p:cNvSpPr txBox="1"/>
          <p:nvPr/>
        </p:nvSpPr>
        <p:spPr>
          <a:xfrm>
            <a:off x="1881176" y="2206488"/>
            <a:ext cx="38862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Nome do palestrante: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178" y="851197"/>
            <a:ext cx="1632998" cy="78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8177" y="472836"/>
            <a:ext cx="2679933" cy="100529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9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2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23" name="Google Shape;23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9"/>
          <p:cNvSpPr/>
          <p:nvPr/>
        </p:nvSpPr>
        <p:spPr>
          <a:xfrm>
            <a:off x="1712422" y="228600"/>
            <a:ext cx="45719" cy="619298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7717" y="285099"/>
            <a:ext cx="1392850" cy="52248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3229" y="266196"/>
            <a:ext cx="1404000" cy="52666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34"/>
          <p:cNvPicPr preferRelativeResize="0"/>
          <p:nvPr/>
        </p:nvPicPr>
        <p:blipFill rotWithShape="1">
          <a:blip r:embed="rId3">
            <a:alphaModFix/>
          </a:blip>
          <a:srcRect b="13576"/>
          <a:stretch/>
        </p:blipFill>
        <p:spPr>
          <a:xfrm>
            <a:off x="0" y="0"/>
            <a:ext cx="9144000" cy="592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3553" y="6145459"/>
            <a:ext cx="7236894" cy="54776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body" idx="1"/>
          </p:nvPr>
        </p:nvSpPr>
        <p:spPr>
          <a:xfrm>
            <a:off x="656772" y="2679650"/>
            <a:ext cx="70739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00"/>
              <a:buNone/>
            </a:pPr>
            <a:r>
              <a:rPr lang="pt-BR"/>
              <a:t>Automação e detecção inteligente de anomalias voltadas a operação e segurança do backbone da RNP</a:t>
            </a:r>
            <a:endParaRPr/>
          </a:p>
        </p:txBody>
      </p:sp>
      <p:sp>
        <p:nvSpPr>
          <p:cNvPr id="55" name="Google Shape;55;p1"/>
          <p:cNvSpPr txBox="1">
            <a:spLocks noGrp="1"/>
          </p:cNvSpPr>
          <p:nvPr>
            <p:ph type="body" idx="2"/>
          </p:nvPr>
        </p:nvSpPr>
        <p:spPr>
          <a:xfrm>
            <a:off x="656772" y="4373014"/>
            <a:ext cx="7073900" cy="348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pt-BR"/>
              <a:t>Rodrigo Bongers</a:t>
            </a:r>
            <a:endParaRPr/>
          </a:p>
        </p:txBody>
      </p:sp>
      <p:sp>
        <p:nvSpPr>
          <p:cNvPr id="56" name="Google Shape;56;p1"/>
          <p:cNvSpPr txBox="1">
            <a:spLocks noGrp="1"/>
          </p:cNvSpPr>
          <p:nvPr>
            <p:ph type="body" idx="3"/>
          </p:nvPr>
        </p:nvSpPr>
        <p:spPr>
          <a:xfrm>
            <a:off x="657225" y="5229225"/>
            <a:ext cx="7073900" cy="34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50"/>
              <a:buNone/>
            </a:pPr>
            <a:r>
              <a:rPr lang="pt-BR" sz="2050"/>
              <a:t>GER – Gerência de Engenharia de Redes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5c5a9806ce_0_28"/>
          <p:cNvSpPr txBox="1">
            <a:spLocks noGrp="1"/>
          </p:cNvSpPr>
          <p:nvPr>
            <p:ph type="body" idx="1"/>
          </p:nvPr>
        </p:nvSpPr>
        <p:spPr>
          <a:xfrm>
            <a:off x="1995488" y="398491"/>
            <a:ext cx="5810400" cy="3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dirty="0"/>
              <a:t>Configurando o Laboratório</a:t>
            </a:r>
            <a:endParaRPr dirty="0"/>
          </a:p>
        </p:txBody>
      </p:sp>
      <p:sp>
        <p:nvSpPr>
          <p:cNvPr id="84" name="Google Shape;84;g5c5a9806ce_0_28"/>
          <p:cNvSpPr txBox="1">
            <a:spLocks noGrp="1"/>
          </p:cNvSpPr>
          <p:nvPr>
            <p:ph type="body" idx="2"/>
          </p:nvPr>
        </p:nvSpPr>
        <p:spPr>
          <a:xfrm>
            <a:off x="324196" y="1520825"/>
            <a:ext cx="8412600" cy="34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Video ansible</a:t>
            </a:r>
            <a:endParaRPr/>
          </a:p>
        </p:txBody>
      </p:sp>
      <p:sp>
        <p:nvSpPr>
          <p:cNvPr id="85" name="Google Shape;85;g5c5a9806ce_0_28"/>
          <p:cNvSpPr txBox="1">
            <a:spLocks noGrp="1"/>
          </p:cNvSpPr>
          <p:nvPr>
            <p:ph type="body" idx="3"/>
          </p:nvPr>
        </p:nvSpPr>
        <p:spPr>
          <a:xfrm>
            <a:off x="323850" y="2178050"/>
            <a:ext cx="8412300" cy="341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nsible-LABDAERO.mp4">
            <a:hlinkClick r:id="" action="ppaction://media"/>
            <a:extLst>
              <a:ext uri="{FF2B5EF4-FFF2-40B4-BE49-F238E27FC236}">
                <a16:creationId xmlns:a16="http://schemas.microsoft.com/office/drawing/2014/main" id="{08982C60-4CBF-F74E-A080-B6632E6F51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2082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6B8B5D-03CE-8248-BF34-F3D3E85A75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DE033F-E393-DA45-A450-C92EB10C3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071" y="1049867"/>
            <a:ext cx="3716603" cy="5808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B0D54C-43EE-4843-8C57-29B4418F7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78" y="1398763"/>
            <a:ext cx="4546769" cy="511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0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26C7BE-CC16-0B44-9356-63A8C9DF09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Ambiente</a:t>
            </a:r>
            <a:r>
              <a:rPr lang="en-US" dirty="0"/>
              <a:t> de </a:t>
            </a:r>
            <a:r>
              <a:rPr lang="en-US" dirty="0" err="1"/>
              <a:t>produção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42D49-2B3B-144B-8584-5D4D1E3E104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24196" y="1101470"/>
            <a:ext cx="8412478" cy="4080130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Pré</a:t>
            </a:r>
            <a:r>
              <a:rPr lang="en-US" dirty="0"/>
              <a:t> </a:t>
            </a:r>
            <a:r>
              <a:rPr lang="en-US" dirty="0" err="1"/>
              <a:t>requisitos</a:t>
            </a:r>
            <a:r>
              <a:rPr lang="en-US" dirty="0"/>
              <a:t>:</a:t>
            </a:r>
          </a:p>
          <a:p>
            <a:endParaRPr lang="en-US" dirty="0"/>
          </a:p>
          <a:p>
            <a:pPr marL="514350" indent="-285750">
              <a:buFontTx/>
              <a:buChar char="-"/>
            </a:pPr>
            <a:r>
              <a:rPr lang="en-US" dirty="0" err="1"/>
              <a:t>Ambiente</a:t>
            </a:r>
            <a:r>
              <a:rPr lang="en-US" dirty="0"/>
              <a:t> </a:t>
            </a:r>
            <a:r>
              <a:rPr lang="en-US" dirty="0" err="1"/>
              <a:t>gráfico</a:t>
            </a:r>
            <a:r>
              <a:rPr lang="en-US" dirty="0"/>
              <a:t> para </a:t>
            </a:r>
            <a:r>
              <a:rPr lang="en-US" dirty="0" err="1"/>
              <a:t>usuários</a:t>
            </a:r>
            <a:r>
              <a:rPr lang="en-US" dirty="0"/>
              <a:t> que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familiaridade</a:t>
            </a:r>
            <a:r>
              <a:rPr lang="en-US" dirty="0"/>
              <a:t> com </a:t>
            </a:r>
            <a:r>
              <a:rPr lang="en-US" dirty="0" err="1"/>
              <a:t>Automação</a:t>
            </a:r>
            <a:endParaRPr lang="en-US" dirty="0"/>
          </a:p>
          <a:p>
            <a:pPr marL="514350" indent="-285750">
              <a:buFontTx/>
              <a:buChar char="-"/>
            </a:pPr>
            <a:r>
              <a:rPr lang="en-US" dirty="0" err="1"/>
              <a:t>Criação</a:t>
            </a:r>
            <a:r>
              <a:rPr lang="en-US" dirty="0"/>
              <a:t> de Playbooks </a:t>
            </a:r>
            <a:r>
              <a:rPr lang="en-US" dirty="0" err="1"/>
              <a:t>padronizados</a:t>
            </a:r>
            <a:r>
              <a:rPr lang="en-US" dirty="0"/>
              <a:t> para </a:t>
            </a:r>
            <a:r>
              <a:rPr lang="en-US" dirty="0" err="1"/>
              <a:t>utilização</a:t>
            </a:r>
            <a:r>
              <a:rPr lang="en-US" dirty="0"/>
              <a:t> no </a:t>
            </a:r>
            <a:r>
              <a:rPr lang="en-US" dirty="0" err="1"/>
              <a:t>dia</a:t>
            </a:r>
            <a:r>
              <a:rPr lang="en-US" dirty="0"/>
              <a:t>-a-</a:t>
            </a:r>
            <a:r>
              <a:rPr lang="en-US" dirty="0" err="1"/>
              <a:t>dia</a:t>
            </a:r>
            <a:endParaRPr lang="en-US" dirty="0"/>
          </a:p>
          <a:p>
            <a:pPr marL="514350" indent="-285750">
              <a:buFontTx/>
              <a:buChar char="-"/>
            </a:pPr>
            <a:r>
              <a:rPr lang="en-US" dirty="0" err="1"/>
              <a:t>Criação</a:t>
            </a:r>
            <a:r>
              <a:rPr lang="en-US" dirty="0"/>
              <a:t> de Roles ( </a:t>
            </a:r>
            <a:r>
              <a:rPr lang="en-US" dirty="0" err="1"/>
              <a:t>Papéis</a:t>
            </a:r>
            <a:r>
              <a:rPr lang="en-US" dirty="0"/>
              <a:t> )</a:t>
            </a:r>
          </a:p>
          <a:p>
            <a:pPr marL="514350" indent="-285750">
              <a:buFontTx/>
              <a:buChar char="-"/>
            </a:pPr>
            <a:r>
              <a:rPr lang="en-US" dirty="0" err="1"/>
              <a:t>Agendamento</a:t>
            </a:r>
            <a:r>
              <a:rPr lang="en-US" dirty="0"/>
              <a:t> de workflows</a:t>
            </a:r>
          </a:p>
          <a:p>
            <a:pPr marL="514350" indent="-285750">
              <a:buFontTx/>
              <a:buChar char="-"/>
            </a:pPr>
            <a:r>
              <a:rPr lang="en-US" dirty="0"/>
              <a:t>API para </a:t>
            </a:r>
            <a:r>
              <a:rPr lang="en-US" dirty="0" err="1"/>
              <a:t>intergação</a:t>
            </a:r>
            <a:r>
              <a:rPr lang="en-US" dirty="0"/>
              <a:t> com ferramentas </a:t>
            </a:r>
            <a:r>
              <a:rPr lang="en-US" dirty="0" err="1"/>
              <a:t>externas</a:t>
            </a:r>
            <a:endParaRPr lang="en-US" dirty="0"/>
          </a:p>
          <a:p>
            <a:pPr marL="514350" indent="-285750">
              <a:buFontTx/>
              <a:buChar char="-"/>
            </a:pPr>
            <a:r>
              <a:rPr lang="en-US" dirty="0" err="1"/>
              <a:t>Telemetria</a:t>
            </a:r>
            <a:endParaRPr lang="en-US" dirty="0"/>
          </a:p>
          <a:p>
            <a:pPr marL="514350" lvl="8" indent="-285750">
              <a:spcBef>
                <a:spcPts val="1000"/>
              </a:spcBef>
              <a:buFontTx/>
              <a:buChar char="-"/>
            </a:pPr>
            <a:r>
              <a:rPr lang="en-US" b="1" dirty="0"/>
              <a:t>Analise da </a:t>
            </a:r>
            <a:r>
              <a:rPr lang="en-US" b="1" dirty="0" err="1"/>
              <a:t>utilização</a:t>
            </a:r>
            <a:r>
              <a:rPr lang="en-US" b="1" dirty="0"/>
              <a:t> dos enlaces</a:t>
            </a:r>
          </a:p>
          <a:p>
            <a:pPr marL="514350" lvl="8" indent="-285750">
              <a:spcBef>
                <a:spcPts val="1000"/>
              </a:spcBef>
              <a:buFontTx/>
              <a:buChar char="-"/>
            </a:pPr>
            <a:r>
              <a:rPr lang="en-US" b="1" dirty="0"/>
              <a:t>Analise da </a:t>
            </a:r>
            <a:r>
              <a:rPr lang="en-US" b="1" dirty="0" err="1"/>
              <a:t>latência</a:t>
            </a:r>
            <a:endParaRPr lang="en-US" b="1" dirty="0"/>
          </a:p>
          <a:p>
            <a:pPr marL="514350" lvl="8" indent="-285750">
              <a:spcBef>
                <a:spcPts val="1000"/>
              </a:spcBef>
              <a:buFontTx/>
              <a:buChar char="-"/>
            </a:pPr>
            <a:r>
              <a:rPr lang="en-US" b="1" dirty="0" err="1"/>
              <a:t>Rápida</a:t>
            </a:r>
            <a:r>
              <a:rPr lang="en-US" b="1" dirty="0"/>
              <a:t> </a:t>
            </a:r>
            <a:r>
              <a:rPr lang="en-US" b="1" dirty="0" err="1"/>
              <a:t>decisão</a:t>
            </a:r>
            <a:r>
              <a:rPr lang="en-US" b="1" dirty="0"/>
              <a:t> e </a:t>
            </a:r>
            <a:r>
              <a:rPr lang="en-US" b="1" dirty="0" err="1"/>
              <a:t>convergência</a:t>
            </a:r>
            <a:endParaRPr lang="en-US" b="1" dirty="0"/>
          </a:p>
          <a:p>
            <a:pPr marL="514350" indent="-285750">
              <a:buFontTx/>
              <a:buChar char="-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8C7838-5C0A-B044-942D-1E7DEE508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534" y="5323078"/>
            <a:ext cx="2488162" cy="1433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F0823C-E55B-FC4D-99DD-14A51B7E8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146" y="4368488"/>
            <a:ext cx="21463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79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79298C-E29C-6A46-B859-6F892F375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6F9FC-F112-2C41-849B-84904AADA99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96B448-25E7-D64E-9EDE-7E9D01A78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4630"/>
            <a:ext cx="9144000" cy="577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15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7"/>
          <p:cNvSpPr txBox="1">
            <a:spLocks noGrp="1"/>
          </p:cNvSpPr>
          <p:nvPr>
            <p:ph type="body" idx="1"/>
          </p:nvPr>
        </p:nvSpPr>
        <p:spPr>
          <a:xfrm>
            <a:off x="1995487" y="398491"/>
            <a:ext cx="6741187" cy="34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pt-BR" dirty="0"/>
              <a:t>Panorama de Tráfego enlaces FISICO - RNP</a:t>
            </a:r>
            <a:endParaRPr dirty="0"/>
          </a:p>
        </p:txBody>
      </p:sp>
      <p:pic>
        <p:nvPicPr>
          <p:cNvPr id="162" name="Google Shape;16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273" y="1691438"/>
            <a:ext cx="8244989" cy="5702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357D04-FE0D-614B-9448-6B89331EF3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Panorama </a:t>
            </a:r>
            <a:r>
              <a:rPr lang="en-US" dirty="0" err="1"/>
              <a:t>lógico</a:t>
            </a:r>
            <a:r>
              <a:rPr lang="en-US" dirty="0"/>
              <a:t> dos enlaces - RNP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F111E9-DBF9-4A45-9224-8D34C591B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8382"/>
            <a:ext cx="9144000" cy="330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59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5A375F-897C-CC43-96E9-60655E132E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Detecção</a:t>
            </a:r>
            <a:r>
              <a:rPr lang="en-US" dirty="0"/>
              <a:t> </a:t>
            </a:r>
            <a:r>
              <a:rPr lang="en-US" dirty="0" err="1"/>
              <a:t>inteligente</a:t>
            </a:r>
            <a:r>
              <a:rPr lang="en-US" dirty="0"/>
              <a:t> de </a:t>
            </a:r>
            <a:r>
              <a:rPr lang="en-US" dirty="0" err="1"/>
              <a:t>anomalias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114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body" idx="1"/>
          </p:nvPr>
        </p:nvSpPr>
        <p:spPr>
          <a:xfrm>
            <a:off x="1995488" y="398491"/>
            <a:ext cx="5810250" cy="34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idx="2"/>
          </p:nvPr>
        </p:nvSpPr>
        <p:spPr>
          <a:xfrm>
            <a:off x="324196" y="1520825"/>
            <a:ext cx="8412479" cy="34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/>
              <a:t>A solução: ELK + elastiflow + docker</a:t>
            </a:r>
            <a:endParaRPr/>
          </a:p>
        </p:txBody>
      </p:sp>
      <p:sp>
        <p:nvSpPr>
          <p:cNvPr id="115" name="Google Shape;115;p4" descr="Resultado de imagem para elk elasticsearch"/>
          <p:cNvSpPr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6496" y="2073799"/>
            <a:ext cx="54768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 descr="Resultado de imagem para dock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1698" y="4211991"/>
            <a:ext cx="2421673" cy="2068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" descr="Resultado de imagem para koiossia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17739" y="4211991"/>
            <a:ext cx="2067276" cy="206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"/>
          <p:cNvSpPr txBox="1">
            <a:spLocks noGrp="1"/>
          </p:cNvSpPr>
          <p:nvPr>
            <p:ph type="body" idx="1"/>
          </p:nvPr>
        </p:nvSpPr>
        <p:spPr>
          <a:xfrm>
            <a:off x="1995488" y="398491"/>
            <a:ext cx="5810250" cy="34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/>
          </a:p>
        </p:txBody>
      </p:sp>
      <p:sp>
        <p:nvSpPr>
          <p:cNvPr id="154" name="Google Shape;154;p7"/>
          <p:cNvSpPr txBox="1">
            <a:spLocks noGrp="1"/>
          </p:cNvSpPr>
          <p:nvPr>
            <p:ph type="body" idx="2"/>
          </p:nvPr>
        </p:nvSpPr>
        <p:spPr>
          <a:xfrm>
            <a:off x="324196" y="1520825"/>
            <a:ext cx="8412479" cy="34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/>
              <a:t>Tipos de dados recebidos e processados</a:t>
            </a:r>
            <a:endParaRPr/>
          </a:p>
        </p:txBody>
      </p:sp>
      <p:sp>
        <p:nvSpPr>
          <p:cNvPr id="155" name="Google Shape;155;p7"/>
          <p:cNvSpPr txBox="1">
            <a:spLocks noGrp="1"/>
          </p:cNvSpPr>
          <p:nvPr>
            <p:ph type="body" idx="3"/>
          </p:nvPr>
        </p:nvSpPr>
        <p:spPr>
          <a:xfrm>
            <a:off x="323850" y="2178050"/>
            <a:ext cx="8412163" cy="361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/>
              <a:t> Recebimento e processamento de fluxos do backbone IP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sz="1800"/>
              <a:t>IPFIX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/>
              <a:t>  Recebimento e processamento de logs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sz="1800"/>
              <a:t>SYSLOG</a:t>
            </a:r>
            <a:endParaRPr/>
          </a:p>
          <a:p>
            <a:pPr marL="685800" lvl="1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  <a:p>
            <a:pPr marL="68580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  <a:p>
            <a:pPr marL="68580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  <a:p>
            <a:pPr marL="68580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</a:pPr>
            <a:r>
              <a:rPr lang="pt-BR" b="1">
                <a:solidFill>
                  <a:srgbClr val="0000FF"/>
                </a:solidFill>
              </a:rPr>
              <a:t>MACHINE LEARNING TRAZ INTELIGÊNCIA PARA OS DADOS PROCESSADOS!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"/>
          <p:cNvSpPr txBox="1">
            <a:spLocks noGrp="1"/>
          </p:cNvSpPr>
          <p:nvPr>
            <p:ph type="body" idx="1"/>
          </p:nvPr>
        </p:nvSpPr>
        <p:spPr>
          <a:xfrm>
            <a:off x="1995488" y="398491"/>
            <a:ext cx="5810250" cy="34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/>
          </a:p>
        </p:txBody>
      </p:sp>
      <p:sp>
        <p:nvSpPr>
          <p:cNvPr id="168" name="Google Shape;168;p8"/>
          <p:cNvSpPr txBox="1">
            <a:spLocks noGrp="1"/>
          </p:cNvSpPr>
          <p:nvPr>
            <p:ph type="body" idx="2"/>
          </p:nvPr>
        </p:nvSpPr>
        <p:spPr>
          <a:xfrm>
            <a:off x="324196" y="1520825"/>
            <a:ext cx="8412479" cy="34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/>
              <a:t>Números</a:t>
            </a:r>
            <a:endParaRPr/>
          </a:p>
        </p:txBody>
      </p:sp>
      <p:sp>
        <p:nvSpPr>
          <p:cNvPr id="169" name="Google Shape;169;p8"/>
          <p:cNvSpPr txBox="1">
            <a:spLocks noGrp="1"/>
          </p:cNvSpPr>
          <p:nvPr>
            <p:ph type="body" idx="3"/>
          </p:nvPr>
        </p:nvSpPr>
        <p:spPr>
          <a:xfrm>
            <a:off x="171451" y="2178050"/>
            <a:ext cx="4439400" cy="1812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/>
              <a:t> Nós exportadores de dados: 37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/>
              <a:t> Dados processados pelo sistema: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/>
              <a:t>Logs: ~ 28 / segundo</a:t>
            </a:r>
            <a:endParaRPr/>
          </a:p>
          <a:p>
            <a:pPr marL="685800" lvl="1" indent="-2667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pt-BR"/>
              <a:t>Fluxos: ~ 20.000 / segundo</a:t>
            </a:r>
            <a:endParaRPr/>
          </a:p>
        </p:txBody>
      </p:sp>
      <p:sp>
        <p:nvSpPr>
          <p:cNvPr id="170" name="Google Shape;170;p8"/>
          <p:cNvSpPr txBox="1"/>
          <p:nvPr/>
        </p:nvSpPr>
        <p:spPr>
          <a:xfrm>
            <a:off x="323850" y="4880775"/>
            <a:ext cx="4127100" cy="17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tráfego total do backbone da RNP em horários de pico, incluindo tráfego nacional e internacional, é de 270 Gbps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Novos enlaces de 100Gbps podem incrementar estes valores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8"/>
          <p:cNvSpPr/>
          <p:nvPr/>
        </p:nvSpPr>
        <p:spPr>
          <a:xfrm>
            <a:off x="2103821" y="3867313"/>
            <a:ext cx="390000" cy="8877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8"/>
          <p:cNvSpPr txBox="1">
            <a:spLocks noGrp="1"/>
          </p:cNvSpPr>
          <p:nvPr>
            <p:ph type="body" idx="3"/>
          </p:nvPr>
        </p:nvSpPr>
        <p:spPr>
          <a:xfrm>
            <a:off x="4828725" y="3016200"/>
            <a:ext cx="4014000" cy="1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/>
              <a:t>Documentos por índice (rotação diária):</a:t>
            </a:r>
            <a:endParaRPr/>
          </a:p>
          <a:p>
            <a:pPr marL="685800" lvl="1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logs: ~ 2.5 milhão</a:t>
            </a:r>
            <a:endParaRPr/>
          </a:p>
          <a:p>
            <a:pPr marL="685800" lvl="1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fluxos: ~ 900 milhões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700"/>
              </a:spcAft>
              <a:buSzPts val="1800"/>
              <a:buNone/>
            </a:pPr>
            <a:endParaRPr/>
          </a:p>
        </p:txBody>
      </p:sp>
      <p:sp>
        <p:nvSpPr>
          <p:cNvPr id="173" name="Google Shape;173;p8"/>
          <p:cNvSpPr txBox="1"/>
          <p:nvPr/>
        </p:nvSpPr>
        <p:spPr>
          <a:xfrm>
            <a:off x="5406399" y="4895750"/>
            <a:ext cx="2478300" cy="30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 750GB de dados por dia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DFA6FC-28F0-5A4E-9F2E-623410CF90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DAB02-6524-BF40-BBCB-FFA45D6977E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24196" y="1520824"/>
            <a:ext cx="8412479" cy="4709287"/>
          </a:xfrm>
        </p:spPr>
        <p:txBody>
          <a:bodyPr>
            <a:normAutofit/>
          </a:bodyPr>
          <a:lstStyle/>
          <a:p>
            <a:r>
              <a:rPr lang="en-US" dirty="0"/>
              <a:t>O que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automação</a:t>
            </a:r>
            <a:r>
              <a:rPr lang="en-US" dirty="0"/>
              <a:t> de </a:t>
            </a:r>
            <a:r>
              <a:rPr lang="en-US" dirty="0" err="1"/>
              <a:t>rede</a:t>
            </a:r>
            <a:r>
              <a:rPr lang="en-US" dirty="0"/>
              <a:t>?</a:t>
            </a:r>
          </a:p>
          <a:p>
            <a:r>
              <a:rPr lang="en-US" dirty="0" err="1"/>
              <a:t>Motivação</a:t>
            </a:r>
            <a:endParaRPr lang="en-US" dirty="0"/>
          </a:p>
          <a:p>
            <a:r>
              <a:rPr lang="en-US" dirty="0" err="1"/>
              <a:t>Implementação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RNP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 err="1"/>
              <a:t>Laboratório</a:t>
            </a:r>
            <a:r>
              <a:rPr lang="en-US" dirty="0"/>
              <a:t> de Testes e </a:t>
            </a:r>
            <a:r>
              <a:rPr lang="en-US" dirty="0" err="1"/>
              <a:t>Homologação</a:t>
            </a:r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 err="1"/>
              <a:t>Ambiente</a:t>
            </a:r>
            <a:r>
              <a:rPr lang="en-US" dirty="0"/>
              <a:t> de </a:t>
            </a:r>
            <a:r>
              <a:rPr lang="en-US" dirty="0" err="1"/>
              <a:t>produção</a:t>
            </a:r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28600" indent="0"/>
            <a:r>
              <a:rPr lang="en-US" dirty="0"/>
              <a:t>Como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feito</a:t>
            </a:r>
            <a:r>
              <a:rPr lang="en-US" dirty="0"/>
              <a:t> o </a:t>
            </a:r>
            <a:r>
              <a:rPr lang="en-US" dirty="0" err="1"/>
              <a:t>monitoramento</a:t>
            </a:r>
            <a:r>
              <a:rPr lang="en-US" dirty="0"/>
              <a:t> do Backbone</a:t>
            </a:r>
          </a:p>
          <a:p>
            <a:pPr marL="228600" indent="0"/>
            <a:r>
              <a:rPr lang="en-US" dirty="0"/>
              <a:t>Como </a:t>
            </a:r>
            <a:r>
              <a:rPr lang="en-US" dirty="0" err="1"/>
              <a:t>processamos</a:t>
            </a:r>
            <a:r>
              <a:rPr lang="en-US" dirty="0"/>
              <a:t> e </a:t>
            </a:r>
            <a:r>
              <a:rPr lang="en-US" dirty="0" err="1"/>
              <a:t>analisamos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dados</a:t>
            </a:r>
          </a:p>
          <a:p>
            <a:pPr marL="228600" indent="0"/>
            <a:r>
              <a:rPr lang="en-US" dirty="0"/>
              <a:t>Como </a:t>
            </a:r>
            <a:r>
              <a:rPr lang="en-US" dirty="0" err="1"/>
              <a:t>aplicamos</a:t>
            </a:r>
            <a:r>
              <a:rPr lang="en-US" dirty="0"/>
              <a:t> machine learning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informações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9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>
            <a:spLocks noGrp="1"/>
          </p:cNvSpPr>
          <p:nvPr>
            <p:ph type="body" idx="1"/>
          </p:nvPr>
        </p:nvSpPr>
        <p:spPr>
          <a:xfrm>
            <a:off x="1995488" y="398491"/>
            <a:ext cx="5810250" cy="34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body" idx="2"/>
          </p:nvPr>
        </p:nvSpPr>
        <p:spPr>
          <a:xfrm>
            <a:off x="324196" y="1520825"/>
            <a:ext cx="8412479" cy="34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/>
              <a:t>Recursos computacionais utilizados</a:t>
            </a:r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body" idx="3"/>
          </p:nvPr>
        </p:nvSpPr>
        <p:spPr>
          <a:xfrm>
            <a:off x="323850" y="1830917"/>
            <a:ext cx="84123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/>
              <a:t>No desenvolvimento da solução foram alocados recursos computacionais na nuvem da RNP, sendo:</a:t>
            </a:r>
            <a:endParaRPr/>
          </a:p>
        </p:txBody>
      </p:sp>
      <p:sp>
        <p:nvSpPr>
          <p:cNvPr id="126" name="Google Shape;126;p5"/>
          <p:cNvSpPr txBox="1"/>
          <p:nvPr/>
        </p:nvSpPr>
        <p:spPr>
          <a:xfrm>
            <a:off x="390703" y="2427110"/>
            <a:ext cx="2612100" cy="1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Logstash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CPUs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GB Memória RAM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GB Disco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5"/>
          <p:cNvSpPr txBox="1"/>
          <p:nvPr/>
        </p:nvSpPr>
        <p:spPr>
          <a:xfrm>
            <a:off x="3002845" y="2428392"/>
            <a:ext cx="2612100" cy="15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Elasticsearch (Elastiflow)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</a:pPr>
            <a:r>
              <a:rPr lang="pt-B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CPUs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</a:pPr>
            <a:r>
              <a:rPr lang="pt-B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GB Memória 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</a:pPr>
            <a:r>
              <a:rPr lang="pt-B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2TB Disco (LUN dedicada)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 txBox="1"/>
          <p:nvPr/>
        </p:nvSpPr>
        <p:spPr>
          <a:xfrm>
            <a:off x="6124533" y="2428392"/>
            <a:ext cx="26121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Kibana + Elasticsearch Client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</a:pPr>
            <a:r>
              <a:rPr lang="pt-B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CPUs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</a:pPr>
            <a:r>
              <a:rPr lang="pt-B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GB Memória 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5"/>
          <p:cNvSpPr txBox="1"/>
          <p:nvPr/>
        </p:nvSpPr>
        <p:spPr>
          <a:xfrm>
            <a:off x="859192" y="3854901"/>
            <a:ext cx="563100" cy="78480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pt-BR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5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3791681" y="3854901"/>
            <a:ext cx="563100" cy="78480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pt-BR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5"/>
          <p:cNvSpPr txBox="1"/>
          <p:nvPr/>
        </p:nvSpPr>
        <p:spPr>
          <a:xfrm>
            <a:off x="7097059" y="3854901"/>
            <a:ext cx="563100" cy="78480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pt-BR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 txBox="1"/>
          <p:nvPr/>
        </p:nvSpPr>
        <p:spPr>
          <a:xfrm>
            <a:off x="2461374" y="5108350"/>
            <a:ext cx="3999000" cy="1358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Capacidade Computacional Total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324 CPUs @2.3GHz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316 GB de memória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TB de disco para armazenamento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"/>
          <p:cNvSpPr txBox="1">
            <a:spLocks noGrp="1"/>
          </p:cNvSpPr>
          <p:nvPr>
            <p:ph type="body" idx="1"/>
          </p:nvPr>
        </p:nvSpPr>
        <p:spPr>
          <a:xfrm>
            <a:off x="1995488" y="398491"/>
            <a:ext cx="5810250" cy="34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/>
          </a:p>
        </p:txBody>
      </p:sp>
      <p:sp>
        <p:nvSpPr>
          <p:cNvPr id="146" name="Google Shape;146;p6"/>
          <p:cNvSpPr txBox="1">
            <a:spLocks noGrp="1"/>
          </p:cNvSpPr>
          <p:nvPr>
            <p:ph type="body" idx="2"/>
          </p:nvPr>
        </p:nvSpPr>
        <p:spPr>
          <a:xfrm>
            <a:off x="324196" y="1520825"/>
            <a:ext cx="8412479" cy="34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/>
              <a:t>Infraestrutura da solução</a:t>
            </a:r>
            <a:endParaRPr/>
          </a:p>
        </p:txBody>
      </p:sp>
      <p:sp>
        <p:nvSpPr>
          <p:cNvPr id="147" name="Google Shape;147;p6"/>
          <p:cNvSpPr txBox="1">
            <a:spLocks noGrp="1"/>
          </p:cNvSpPr>
          <p:nvPr>
            <p:ph type="body" idx="3"/>
          </p:nvPr>
        </p:nvSpPr>
        <p:spPr>
          <a:xfrm>
            <a:off x="313563" y="1909754"/>
            <a:ext cx="3661128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/>
              <a:t>Todos os serviços rodam sob Docker</a:t>
            </a:r>
            <a:endParaRPr/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972" y="2306460"/>
            <a:ext cx="7601237" cy="4345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9"/>
          <p:cNvSpPr txBox="1">
            <a:spLocks noGrp="1"/>
          </p:cNvSpPr>
          <p:nvPr>
            <p:ph type="body" idx="1"/>
          </p:nvPr>
        </p:nvSpPr>
        <p:spPr>
          <a:xfrm>
            <a:off x="1995488" y="398491"/>
            <a:ext cx="5810250" cy="34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pt-BR"/>
              <a:t>Logstash</a:t>
            </a:r>
            <a:endParaRPr/>
          </a:p>
        </p:txBody>
      </p:sp>
      <p:sp>
        <p:nvSpPr>
          <p:cNvPr id="186" name="Google Shape;186;p19"/>
          <p:cNvSpPr txBox="1">
            <a:spLocks noGrp="1"/>
          </p:cNvSpPr>
          <p:nvPr>
            <p:ph type="body" idx="2"/>
          </p:nvPr>
        </p:nvSpPr>
        <p:spPr>
          <a:xfrm>
            <a:off x="324196" y="1520825"/>
            <a:ext cx="8412479" cy="34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/>
              <a:t>MUTATE</a:t>
            </a:r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body" idx="3"/>
          </p:nvPr>
        </p:nvSpPr>
        <p:spPr>
          <a:xfrm>
            <a:off x="323675" y="2025650"/>
            <a:ext cx="8412600" cy="2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55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pt-BR" sz="2000"/>
              <a:t>Altera e remove tags</a:t>
            </a:r>
            <a:endParaRPr sz="2000"/>
          </a:p>
          <a:p>
            <a:pPr marL="4572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457200" lvl="0" indent="-355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pt-BR" sz="2000"/>
              <a:t>Cria informações adicionais para facilitar a busca e agregação do elastic </a:t>
            </a:r>
            <a:endParaRPr sz="2000"/>
          </a:p>
          <a:p>
            <a:pPr marL="914400" lvl="1" indent="-355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pt-BR" sz="2000"/>
              <a:t>Exemplo: GeoIP, ASN Lookup</a:t>
            </a:r>
            <a:endParaRPr sz="2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"/>
          <p:cNvSpPr txBox="1">
            <a:spLocks noGrp="1"/>
          </p:cNvSpPr>
          <p:nvPr>
            <p:ph type="body" idx="1"/>
          </p:nvPr>
        </p:nvSpPr>
        <p:spPr>
          <a:xfrm>
            <a:off x="1995488" y="398491"/>
            <a:ext cx="5810250" cy="34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/>
          </a:p>
        </p:txBody>
      </p:sp>
      <p:sp>
        <p:nvSpPr>
          <p:cNvPr id="200" name="Google Shape;200;p11"/>
          <p:cNvSpPr txBox="1">
            <a:spLocks noGrp="1"/>
          </p:cNvSpPr>
          <p:nvPr>
            <p:ph type="body" idx="2"/>
          </p:nvPr>
        </p:nvSpPr>
        <p:spPr>
          <a:xfrm>
            <a:off x="324196" y="1520825"/>
            <a:ext cx="8412479" cy="34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/>
              <a:t>O ambiente</a:t>
            </a:r>
            <a:endParaRPr/>
          </a:p>
        </p:txBody>
      </p:sp>
      <p:pic>
        <p:nvPicPr>
          <p:cNvPr id="201" name="Google Shape;20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893" y="2136911"/>
            <a:ext cx="8256278" cy="422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"/>
          <p:cNvSpPr txBox="1">
            <a:spLocks noGrp="1"/>
          </p:cNvSpPr>
          <p:nvPr>
            <p:ph type="body" idx="1"/>
          </p:nvPr>
        </p:nvSpPr>
        <p:spPr>
          <a:xfrm>
            <a:off x="1995488" y="398491"/>
            <a:ext cx="5810250" cy="34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/>
          </a:p>
        </p:txBody>
      </p:sp>
      <p:sp>
        <p:nvSpPr>
          <p:cNvPr id="207" name="Google Shape;207;p12"/>
          <p:cNvSpPr txBox="1">
            <a:spLocks noGrp="1"/>
          </p:cNvSpPr>
          <p:nvPr>
            <p:ph type="body" idx="2"/>
          </p:nvPr>
        </p:nvSpPr>
        <p:spPr>
          <a:xfrm>
            <a:off x="324196" y="1520825"/>
            <a:ext cx="8412479" cy="34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/>
              <a:t>O ambiente</a:t>
            </a:r>
            <a:endParaRPr/>
          </a:p>
        </p:txBody>
      </p:sp>
      <p:pic>
        <p:nvPicPr>
          <p:cNvPr id="208" name="Google Shape;20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390356"/>
            <a:ext cx="9144003" cy="3839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5"/>
          <p:cNvSpPr txBox="1">
            <a:spLocks noGrp="1"/>
          </p:cNvSpPr>
          <p:nvPr>
            <p:ph type="body" idx="1"/>
          </p:nvPr>
        </p:nvSpPr>
        <p:spPr>
          <a:xfrm>
            <a:off x="1995488" y="398491"/>
            <a:ext cx="5810250" cy="34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/>
          </a:p>
        </p:txBody>
      </p:sp>
      <p:sp>
        <p:nvSpPr>
          <p:cNvPr id="228" name="Google Shape;228;p15"/>
          <p:cNvSpPr txBox="1">
            <a:spLocks noGrp="1"/>
          </p:cNvSpPr>
          <p:nvPr>
            <p:ph type="body" idx="2"/>
          </p:nvPr>
        </p:nvSpPr>
        <p:spPr>
          <a:xfrm>
            <a:off x="324196" y="1520825"/>
            <a:ext cx="8412479" cy="34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/>
              <a:t>Monitoramento do ambiente: Hosts Linux</a:t>
            </a:r>
            <a:endParaRPr/>
          </a:p>
        </p:txBody>
      </p:sp>
      <p:pic>
        <p:nvPicPr>
          <p:cNvPr id="229" name="Google Shape;22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628" y="2167468"/>
            <a:ext cx="7978625" cy="4278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"/>
          <p:cNvSpPr txBox="1">
            <a:spLocks noGrp="1"/>
          </p:cNvSpPr>
          <p:nvPr>
            <p:ph type="body" idx="1"/>
          </p:nvPr>
        </p:nvSpPr>
        <p:spPr>
          <a:xfrm>
            <a:off x="1995488" y="398491"/>
            <a:ext cx="5810250" cy="34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/>
          </a:p>
        </p:txBody>
      </p:sp>
      <p:sp>
        <p:nvSpPr>
          <p:cNvPr id="235" name="Google Shape;235;p16"/>
          <p:cNvSpPr txBox="1">
            <a:spLocks noGrp="1"/>
          </p:cNvSpPr>
          <p:nvPr>
            <p:ph type="body" idx="2"/>
          </p:nvPr>
        </p:nvSpPr>
        <p:spPr>
          <a:xfrm>
            <a:off x="324196" y="1520825"/>
            <a:ext cx="8412479" cy="34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/>
              <a:t>Monitoramento do ambiente: Cluster ELK</a:t>
            </a:r>
            <a:endParaRPr/>
          </a:p>
        </p:txBody>
      </p:sp>
      <p:pic>
        <p:nvPicPr>
          <p:cNvPr id="236" name="Google Shape;2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1444" y="3731273"/>
            <a:ext cx="5555641" cy="2986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058" y="2039998"/>
            <a:ext cx="5952772" cy="2676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"/>
          <p:cNvSpPr txBox="1">
            <a:spLocks noGrp="1"/>
          </p:cNvSpPr>
          <p:nvPr>
            <p:ph type="body" idx="1"/>
          </p:nvPr>
        </p:nvSpPr>
        <p:spPr>
          <a:xfrm>
            <a:off x="1172094" y="2842289"/>
            <a:ext cx="7281950" cy="54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4489"/>
              </a:buClr>
              <a:buSzPts val="2000"/>
              <a:buNone/>
            </a:pPr>
            <a:r>
              <a:rPr lang="pt-BR"/>
              <a:t>Machine Learning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1"/>
          <p:cNvSpPr txBox="1">
            <a:spLocks noGrp="1"/>
          </p:cNvSpPr>
          <p:nvPr>
            <p:ph type="body" idx="1"/>
          </p:nvPr>
        </p:nvSpPr>
        <p:spPr>
          <a:xfrm>
            <a:off x="1995487" y="398491"/>
            <a:ext cx="6741187" cy="34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/>
          </a:p>
        </p:txBody>
      </p:sp>
      <p:pic>
        <p:nvPicPr>
          <p:cNvPr id="283" name="Google Shape;28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66432" y="1260172"/>
            <a:ext cx="7204398" cy="25020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" name="Google Shape;284;p21"/>
          <p:cNvGrpSpPr/>
          <p:nvPr/>
        </p:nvGrpSpPr>
        <p:grpSpPr>
          <a:xfrm>
            <a:off x="1099380" y="1047694"/>
            <a:ext cx="6946643" cy="5819138"/>
            <a:chOff x="1809673" y="566001"/>
            <a:chExt cx="6946643" cy="5819138"/>
          </a:xfrm>
        </p:grpSpPr>
        <p:sp>
          <p:nvSpPr>
            <p:cNvPr id="285" name="Google Shape;285;p21"/>
            <p:cNvSpPr/>
            <p:nvPr/>
          </p:nvSpPr>
          <p:spPr>
            <a:xfrm>
              <a:off x="4055949" y="5076968"/>
              <a:ext cx="117300" cy="117300"/>
            </a:xfrm>
            <a:prstGeom prst="ellipse">
              <a:avLst/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12" scaled="0"/>
            </a:gradFill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1"/>
            <p:cNvSpPr/>
            <p:nvPr/>
          </p:nvSpPr>
          <p:spPr>
            <a:xfrm>
              <a:off x="3794875" y="5196013"/>
              <a:ext cx="117300" cy="117300"/>
            </a:xfrm>
            <a:prstGeom prst="ellipse">
              <a:avLst/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12" scaled="0"/>
            </a:gradFill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1"/>
            <p:cNvSpPr/>
            <p:nvPr/>
          </p:nvSpPr>
          <p:spPr>
            <a:xfrm>
              <a:off x="3526082" y="5294017"/>
              <a:ext cx="117300" cy="117300"/>
            </a:xfrm>
            <a:prstGeom prst="ellipse">
              <a:avLst/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12" scaled="0"/>
            </a:gradFill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1"/>
            <p:cNvSpPr/>
            <p:nvPr/>
          </p:nvSpPr>
          <p:spPr>
            <a:xfrm>
              <a:off x="3249569" y="5370427"/>
              <a:ext cx="117300" cy="117300"/>
            </a:xfrm>
            <a:prstGeom prst="ellipse">
              <a:avLst/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12" scaled="0"/>
            </a:gradFill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1"/>
            <p:cNvSpPr/>
            <p:nvPr/>
          </p:nvSpPr>
          <p:spPr>
            <a:xfrm>
              <a:off x="5276398" y="4082529"/>
              <a:ext cx="117300" cy="117300"/>
            </a:xfrm>
            <a:prstGeom prst="ellipse">
              <a:avLst/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12" scaled="0"/>
            </a:gradFill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1"/>
            <p:cNvSpPr/>
            <p:nvPr/>
          </p:nvSpPr>
          <p:spPr>
            <a:xfrm>
              <a:off x="5972594" y="2623538"/>
              <a:ext cx="117300" cy="117300"/>
            </a:xfrm>
            <a:prstGeom prst="ellipse">
              <a:avLst/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12" scaled="0"/>
            </a:gradFill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1"/>
            <p:cNvSpPr/>
            <p:nvPr/>
          </p:nvSpPr>
          <p:spPr>
            <a:xfrm>
              <a:off x="5784508" y="802983"/>
              <a:ext cx="117300" cy="117300"/>
            </a:xfrm>
            <a:prstGeom prst="ellipse">
              <a:avLst/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12" scaled="0"/>
            </a:gradFill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5951539" y="684492"/>
              <a:ext cx="117300" cy="117300"/>
            </a:xfrm>
            <a:prstGeom prst="ellipse">
              <a:avLst/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12" scaled="0"/>
            </a:gradFill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6118570" y="566001"/>
              <a:ext cx="117300" cy="117300"/>
            </a:xfrm>
            <a:prstGeom prst="ellipse">
              <a:avLst/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12" scaled="0"/>
            </a:gradFill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6285601" y="684492"/>
              <a:ext cx="117300" cy="117300"/>
            </a:xfrm>
            <a:prstGeom prst="ellipse">
              <a:avLst/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12" scaled="0"/>
            </a:gradFill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1"/>
            <p:cNvSpPr/>
            <p:nvPr/>
          </p:nvSpPr>
          <p:spPr>
            <a:xfrm>
              <a:off x="6453334" y="802983"/>
              <a:ext cx="117300" cy="117300"/>
            </a:xfrm>
            <a:prstGeom prst="ellipse">
              <a:avLst/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12" scaled="0"/>
            </a:gradFill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1"/>
            <p:cNvSpPr/>
            <p:nvPr/>
          </p:nvSpPr>
          <p:spPr>
            <a:xfrm>
              <a:off x="6118570" y="816272"/>
              <a:ext cx="117300" cy="117300"/>
            </a:xfrm>
            <a:prstGeom prst="ellipse">
              <a:avLst/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12" scaled="0"/>
            </a:gradFill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1"/>
            <p:cNvSpPr/>
            <p:nvPr/>
          </p:nvSpPr>
          <p:spPr>
            <a:xfrm>
              <a:off x="6118570" y="1066543"/>
              <a:ext cx="117300" cy="117300"/>
            </a:xfrm>
            <a:prstGeom prst="ellipse">
              <a:avLst/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12" scaled="0"/>
            </a:gradFill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1"/>
            <p:cNvSpPr/>
            <p:nvPr/>
          </p:nvSpPr>
          <p:spPr>
            <a:xfrm>
              <a:off x="2509037" y="5708639"/>
              <a:ext cx="2523000" cy="676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1"/>
            <p:cNvSpPr txBox="1"/>
            <p:nvPr/>
          </p:nvSpPr>
          <p:spPr>
            <a:xfrm>
              <a:off x="2542067" y="5741669"/>
              <a:ext cx="2457000" cy="61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402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pt-BR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Analisa Historico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21"/>
            <p:cNvSpPr/>
            <p:nvPr/>
          </p:nvSpPr>
          <p:spPr>
            <a:xfrm>
              <a:off x="1809673" y="5045009"/>
              <a:ext cx="1170000" cy="1170000"/>
            </a:xfrm>
            <a:prstGeom prst="ellipse">
              <a:avLst/>
            </a:prstGeom>
            <a:solidFill>
              <a:srgbClr val="BFC8E3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1"/>
            <p:cNvSpPr/>
            <p:nvPr/>
          </p:nvSpPr>
          <p:spPr>
            <a:xfrm>
              <a:off x="4845837" y="4788955"/>
              <a:ext cx="2523000" cy="676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1"/>
            <p:cNvSpPr txBox="1"/>
            <p:nvPr/>
          </p:nvSpPr>
          <p:spPr>
            <a:xfrm>
              <a:off x="4878867" y="4821985"/>
              <a:ext cx="2457000" cy="61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402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pt-BR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Busca Padrões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21"/>
            <p:cNvSpPr/>
            <p:nvPr/>
          </p:nvSpPr>
          <p:spPr>
            <a:xfrm>
              <a:off x="4146482" y="4125350"/>
              <a:ext cx="1170000" cy="1170000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206905" r="-206890"/>
              </a:stretch>
            </a:blip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1"/>
            <p:cNvSpPr/>
            <p:nvPr/>
          </p:nvSpPr>
          <p:spPr>
            <a:xfrm>
              <a:off x="5810124" y="3501057"/>
              <a:ext cx="2523000" cy="676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1"/>
            <p:cNvSpPr txBox="1"/>
            <p:nvPr/>
          </p:nvSpPr>
          <p:spPr>
            <a:xfrm>
              <a:off x="5843154" y="3534087"/>
              <a:ext cx="2457000" cy="61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402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pt-BR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Detecta Anomalias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1"/>
            <p:cNvSpPr/>
            <p:nvPr/>
          </p:nvSpPr>
          <p:spPr>
            <a:xfrm>
              <a:off x="5110770" y="2837451"/>
              <a:ext cx="1170000" cy="1170000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t="-4997" b="-4987"/>
              </a:stretch>
            </a:blip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1"/>
            <p:cNvSpPr/>
            <p:nvPr/>
          </p:nvSpPr>
          <p:spPr>
            <a:xfrm>
              <a:off x="6233316" y="1966763"/>
              <a:ext cx="2523000" cy="676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1"/>
            <p:cNvSpPr txBox="1"/>
            <p:nvPr/>
          </p:nvSpPr>
          <p:spPr>
            <a:xfrm>
              <a:off x="6266346" y="1999793"/>
              <a:ext cx="2457000" cy="61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402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pt-BR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Cria Forecast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1"/>
            <p:cNvSpPr/>
            <p:nvPr/>
          </p:nvSpPr>
          <p:spPr>
            <a:xfrm>
              <a:off x="5533962" y="1303157"/>
              <a:ext cx="1170000" cy="1170000"/>
            </a:xfrm>
            <a:prstGeom prst="ellipse">
              <a:avLst/>
            </a:prstGeom>
            <a:solidFill>
              <a:srgbClr val="BFC8E3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0" name="Google Shape;310;p21"/>
          <p:cNvPicPr preferRelativeResize="0"/>
          <p:nvPr/>
        </p:nvPicPr>
        <p:blipFill rotWithShape="1">
          <a:blip r:embed="rId6">
            <a:alphaModFix/>
          </a:blip>
          <a:srcRect l="7862" t="-10620" r="7861" b="-10619"/>
          <a:stretch/>
        </p:blipFill>
        <p:spPr>
          <a:xfrm>
            <a:off x="4819350" y="1825250"/>
            <a:ext cx="1093450" cy="975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reflection endPos="30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"/>
          <p:cNvSpPr txBox="1">
            <a:spLocks noGrp="1"/>
          </p:cNvSpPr>
          <p:nvPr>
            <p:ph type="body" idx="1"/>
          </p:nvPr>
        </p:nvSpPr>
        <p:spPr>
          <a:xfrm>
            <a:off x="1995488" y="398491"/>
            <a:ext cx="5810250" cy="34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/>
          </a:p>
        </p:txBody>
      </p:sp>
      <p:sp>
        <p:nvSpPr>
          <p:cNvPr id="316" name="Google Shape;316;p22"/>
          <p:cNvSpPr txBox="1">
            <a:spLocks noGrp="1"/>
          </p:cNvSpPr>
          <p:nvPr>
            <p:ph type="body" idx="2"/>
          </p:nvPr>
        </p:nvSpPr>
        <p:spPr>
          <a:xfrm>
            <a:off x="324196" y="1520825"/>
            <a:ext cx="8412479" cy="34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/>
              <a:t>Detectores</a:t>
            </a:r>
            <a:endParaRPr/>
          </a:p>
        </p:txBody>
      </p:sp>
      <p:sp>
        <p:nvSpPr>
          <p:cNvPr id="317" name="Google Shape;317;p22"/>
          <p:cNvSpPr txBox="1">
            <a:spLocks noGrp="1"/>
          </p:cNvSpPr>
          <p:nvPr>
            <p:ph type="body" idx="3"/>
          </p:nvPr>
        </p:nvSpPr>
        <p:spPr>
          <a:xfrm>
            <a:off x="323850" y="2178050"/>
            <a:ext cx="8412163" cy="34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/>
              <a:t>Define campos e funções utilizadas para a análise</a:t>
            </a:r>
            <a:endParaRPr/>
          </a:p>
        </p:txBody>
      </p:sp>
      <p:sp>
        <p:nvSpPr>
          <p:cNvPr id="318" name="Google Shape;318;p22"/>
          <p:cNvSpPr txBox="1"/>
          <p:nvPr/>
        </p:nvSpPr>
        <p:spPr>
          <a:xfrm>
            <a:off x="323850" y="3208514"/>
            <a:ext cx="8412479" cy="34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Influenciadores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2"/>
          <p:cNvSpPr txBox="1"/>
          <p:nvPr/>
        </p:nvSpPr>
        <p:spPr>
          <a:xfrm>
            <a:off x="352072" y="3933473"/>
            <a:ext cx="8412163" cy="34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Define campos que influenciam os resultados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2CCA55-BACC-3043-AF97-C7A5B9D495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O que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automação</a:t>
            </a:r>
            <a:r>
              <a:rPr lang="en-US" dirty="0"/>
              <a:t> de </a:t>
            </a:r>
            <a:r>
              <a:rPr lang="en-US" dirty="0" err="1"/>
              <a:t>rede</a:t>
            </a:r>
            <a:r>
              <a:rPr lang="en-US" dirty="0"/>
              <a:t> 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E3F6C-B7AF-4848-B949-E46442E684D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24196" y="1520824"/>
            <a:ext cx="8412479" cy="49287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</a:t>
            </a:r>
            <a:r>
              <a:rPr lang="en-US" dirty="0" err="1"/>
              <a:t>automação</a:t>
            </a:r>
            <a:r>
              <a:rPr lang="en-US" dirty="0"/>
              <a:t> de </a:t>
            </a:r>
            <a:r>
              <a:rPr lang="en-US" dirty="0" err="1"/>
              <a:t>rede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automatizar</a:t>
            </a:r>
            <a:r>
              <a:rPr lang="en-US" dirty="0"/>
              <a:t>: </a:t>
            </a:r>
          </a:p>
          <a:p>
            <a:endParaRPr lang="en-US" dirty="0"/>
          </a:p>
          <a:p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dirty="0" err="1"/>
              <a:t>configuração</a:t>
            </a:r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O </a:t>
            </a:r>
            <a:r>
              <a:rPr lang="en-US" dirty="0" err="1"/>
              <a:t>gerenciamento</a:t>
            </a:r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O teste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dirty="0" err="1"/>
              <a:t>implantação</a:t>
            </a:r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As </a:t>
            </a:r>
            <a:r>
              <a:rPr lang="en-US" dirty="0" err="1"/>
              <a:t>operações</a:t>
            </a:r>
            <a:r>
              <a:rPr lang="en-US" dirty="0"/>
              <a:t> de </a:t>
            </a:r>
            <a:r>
              <a:rPr lang="en-US" dirty="0" err="1"/>
              <a:t>dispositivos</a:t>
            </a:r>
            <a:r>
              <a:rPr lang="en-US" dirty="0"/>
              <a:t> </a:t>
            </a:r>
            <a:r>
              <a:rPr lang="en-US" dirty="0" err="1"/>
              <a:t>físicos</a:t>
            </a:r>
            <a:r>
              <a:rPr lang="en-US" dirty="0"/>
              <a:t> e </a:t>
            </a:r>
            <a:r>
              <a:rPr lang="en-US" dirty="0" err="1"/>
              <a:t>virtuais</a:t>
            </a:r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Troubleshooting e </a:t>
            </a:r>
            <a:r>
              <a:rPr lang="en-US" dirty="0" err="1"/>
              <a:t>Detecção</a:t>
            </a:r>
            <a:r>
              <a:rPr lang="en-US" dirty="0"/>
              <a:t> de </a:t>
            </a:r>
            <a:r>
              <a:rPr lang="en-US" dirty="0" err="1"/>
              <a:t>problemas</a:t>
            </a:r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28600" indent="0"/>
            <a:endParaRPr lang="en-US" dirty="0"/>
          </a:p>
          <a:p>
            <a:pPr marL="228600" indent="0"/>
            <a:endParaRPr lang="en-US" dirty="0"/>
          </a:p>
          <a:p>
            <a:pPr marL="228600" indent="0"/>
            <a:r>
              <a:rPr lang="en-US" dirty="0"/>
              <a:t>E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alguns</a:t>
            </a:r>
            <a:r>
              <a:rPr lang="en-US" dirty="0"/>
              <a:t> </a:t>
            </a:r>
            <a:r>
              <a:rPr lang="en-US" dirty="0" err="1"/>
              <a:t>casos</a:t>
            </a:r>
            <a:r>
              <a:rPr lang="en-US" dirty="0"/>
              <a:t>, </a:t>
            </a:r>
            <a:r>
              <a:rPr lang="en-US" dirty="0" err="1"/>
              <a:t>automatizar</a:t>
            </a:r>
            <a:r>
              <a:rPr lang="en-US" dirty="0"/>
              <a:t> a </a:t>
            </a:r>
            <a:r>
              <a:rPr lang="en-US" dirty="0" err="1"/>
              <a:t>tomada</a:t>
            </a:r>
            <a:r>
              <a:rPr lang="en-US" dirty="0"/>
              <a:t> de </a:t>
            </a:r>
            <a:r>
              <a:rPr lang="en-US" dirty="0" err="1"/>
              <a:t>decisão</a:t>
            </a:r>
            <a:r>
              <a:rPr lang="en-US" dirty="0"/>
              <a:t>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18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488476" y="1919111"/>
            <a:ext cx="5218520" cy="4938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288137" y="2541676"/>
            <a:ext cx="4855863" cy="4316324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4"/>
          <p:cNvSpPr/>
          <p:nvPr/>
        </p:nvSpPr>
        <p:spPr>
          <a:xfrm>
            <a:off x="7735750" y="3276300"/>
            <a:ext cx="513900" cy="358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24"/>
          <p:cNvSpPr txBox="1"/>
          <p:nvPr/>
        </p:nvSpPr>
        <p:spPr>
          <a:xfrm>
            <a:off x="2010729" y="1257300"/>
            <a:ext cx="16366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GMT-3 22h27m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4"/>
          <p:cNvSpPr txBox="1"/>
          <p:nvPr/>
        </p:nvSpPr>
        <p:spPr>
          <a:xfrm>
            <a:off x="6190382" y="2106406"/>
            <a:ext cx="12731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UTC 1h26m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4"/>
          <p:cNvSpPr txBox="1"/>
          <p:nvPr/>
        </p:nvSpPr>
        <p:spPr>
          <a:xfrm>
            <a:off x="1922409" y="375837"/>
            <a:ext cx="6696806" cy="34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 prática</a:t>
            </a:r>
            <a:endParaRPr sz="1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8"/>
          <p:cNvSpPr txBox="1">
            <a:spLocks noGrp="1"/>
          </p:cNvSpPr>
          <p:nvPr>
            <p:ph type="body" idx="1"/>
          </p:nvPr>
        </p:nvSpPr>
        <p:spPr>
          <a:xfrm>
            <a:off x="1995487" y="398491"/>
            <a:ext cx="6741187" cy="34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pt-BR" sz="2000"/>
              <a:t>UDP Amplification Attack</a:t>
            </a:r>
            <a:endParaRPr sz="2000"/>
          </a:p>
        </p:txBody>
      </p:sp>
      <p:sp>
        <p:nvSpPr>
          <p:cNvPr id="342" name="Google Shape;342;p38"/>
          <p:cNvSpPr txBox="1">
            <a:spLocks noGrp="1"/>
          </p:cNvSpPr>
          <p:nvPr>
            <p:ph type="body" idx="2"/>
          </p:nvPr>
        </p:nvSpPr>
        <p:spPr>
          <a:xfrm>
            <a:off x="324196" y="1520825"/>
            <a:ext cx="8412479" cy="34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125"/>
          </a:p>
        </p:txBody>
      </p:sp>
      <p:pic>
        <p:nvPicPr>
          <p:cNvPr id="343" name="Google Shape;34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70229"/>
            <a:ext cx="9144000" cy="3202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010526"/>
            <a:ext cx="9144000" cy="284747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8"/>
          <p:cNvSpPr/>
          <p:nvPr/>
        </p:nvSpPr>
        <p:spPr>
          <a:xfrm>
            <a:off x="1840089" y="6666089"/>
            <a:ext cx="1377244" cy="19191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5c5a9806ce_0_34"/>
          <p:cNvSpPr txBox="1">
            <a:spLocks noGrp="1"/>
          </p:cNvSpPr>
          <p:nvPr>
            <p:ph type="body" idx="1"/>
          </p:nvPr>
        </p:nvSpPr>
        <p:spPr>
          <a:xfrm>
            <a:off x="1995487" y="398491"/>
            <a:ext cx="6741300" cy="3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Forecast</a:t>
            </a:r>
            <a:endParaRPr/>
          </a:p>
        </p:txBody>
      </p:sp>
      <p:sp>
        <p:nvSpPr>
          <p:cNvPr id="358" name="Google Shape;358;g5c5a9806ce_0_34"/>
          <p:cNvSpPr txBox="1">
            <a:spLocks noGrp="1"/>
          </p:cNvSpPr>
          <p:nvPr>
            <p:ph type="body" idx="2"/>
          </p:nvPr>
        </p:nvSpPr>
        <p:spPr>
          <a:xfrm>
            <a:off x="324196" y="1520825"/>
            <a:ext cx="8412600" cy="34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Inserir animacao forecast</a:t>
            </a:r>
            <a:endParaRPr/>
          </a:p>
        </p:txBody>
      </p:sp>
      <p:pic>
        <p:nvPicPr>
          <p:cNvPr id="10" name="ForecastML.mp4">
            <a:hlinkClick r:id="" action="ppaction://media"/>
            <a:extLst>
              <a:ext uri="{FF2B5EF4-FFF2-40B4-BE49-F238E27FC236}">
                <a16:creationId xmlns:a16="http://schemas.microsoft.com/office/drawing/2014/main" id="{E34A5294-D04C-1A42-A377-99E91B2D0B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31383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5b331a1ab8_3_1"/>
          <p:cNvSpPr txBox="1">
            <a:spLocks noGrp="1"/>
          </p:cNvSpPr>
          <p:nvPr>
            <p:ph type="body" idx="1"/>
          </p:nvPr>
        </p:nvSpPr>
        <p:spPr>
          <a:xfrm>
            <a:off x="1995487" y="398491"/>
            <a:ext cx="67413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pt-BR" dirty="0"/>
              <a:t>Forecast ... Que também pode dar errado !</a:t>
            </a:r>
            <a:endParaRPr dirty="0"/>
          </a:p>
        </p:txBody>
      </p:sp>
      <p:sp>
        <p:nvSpPr>
          <p:cNvPr id="351" name="Google Shape;351;g5b331a1ab8_3_1"/>
          <p:cNvSpPr txBox="1">
            <a:spLocks noGrp="1"/>
          </p:cNvSpPr>
          <p:nvPr>
            <p:ph type="body" idx="2"/>
          </p:nvPr>
        </p:nvSpPr>
        <p:spPr>
          <a:xfrm>
            <a:off x="324196" y="1520825"/>
            <a:ext cx="84126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352" name="Google Shape;352;g5b331a1ab8_3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3024500"/>
            <a:ext cx="8839202" cy="2259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6"/>
          <p:cNvSpPr txBox="1">
            <a:spLocks noGrp="1"/>
          </p:cNvSpPr>
          <p:nvPr>
            <p:ph type="body" idx="1"/>
          </p:nvPr>
        </p:nvSpPr>
        <p:spPr>
          <a:xfrm>
            <a:off x="756978" y="2510963"/>
            <a:ext cx="6657975" cy="410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300"/>
              <a:buNone/>
            </a:pPr>
            <a:r>
              <a:rPr lang="pt-BR"/>
              <a:t>Obrigado!</a:t>
            </a:r>
            <a:endParaRPr/>
          </a:p>
        </p:txBody>
      </p:sp>
      <p:sp>
        <p:nvSpPr>
          <p:cNvPr id="378" name="Google Shape;378;p26"/>
          <p:cNvSpPr txBox="1">
            <a:spLocks noGrp="1"/>
          </p:cNvSpPr>
          <p:nvPr>
            <p:ph type="body" idx="2"/>
          </p:nvPr>
        </p:nvSpPr>
        <p:spPr>
          <a:xfrm>
            <a:off x="757238" y="3396110"/>
            <a:ext cx="6657975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pt-BR" dirty="0"/>
              <a:t>Rodrigo </a:t>
            </a:r>
            <a:r>
              <a:rPr lang="pt-BR" dirty="0" err="1"/>
              <a:t>Bongers</a:t>
            </a:r>
            <a:br>
              <a:rPr lang="pt-BR" dirty="0"/>
            </a:br>
            <a:r>
              <a:rPr lang="pt-BR" dirty="0" err="1"/>
              <a:t>rodrigo.bongers</a:t>
            </a:r>
            <a:r>
              <a:rPr lang="pt-BR" dirty="0"/>
              <a:t>  </a:t>
            </a:r>
            <a:r>
              <a:rPr lang="pt-BR" dirty="0" err="1"/>
              <a:t>at</a:t>
            </a:r>
            <a:r>
              <a:rPr lang="pt-BR" dirty="0"/>
              <a:t>  </a:t>
            </a:r>
            <a:r>
              <a:rPr lang="pt-BR" dirty="0" err="1"/>
              <a:t>rnp.br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c5a9806ce_0_21"/>
          <p:cNvSpPr txBox="1">
            <a:spLocks noGrp="1"/>
          </p:cNvSpPr>
          <p:nvPr>
            <p:ph type="body" idx="1"/>
          </p:nvPr>
        </p:nvSpPr>
        <p:spPr>
          <a:xfrm>
            <a:off x="1995488" y="398491"/>
            <a:ext cx="5810400" cy="3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dirty="0"/>
              <a:t>Motivação: Evolução de 2007 à 2019</a:t>
            </a:r>
            <a:endParaRPr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EECB8B5-BBE8-3E4F-B170-3BFA4F25ED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8424385"/>
              </p:ext>
            </p:extLst>
          </p:nvPr>
        </p:nvGraphicFramePr>
        <p:xfrm>
          <a:off x="2865120" y="1068445"/>
          <a:ext cx="6278880" cy="5789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7" name="Google Shape;77;g5c5a9806ce_0_21"/>
          <p:cNvSpPr txBox="1">
            <a:spLocks noGrp="1"/>
          </p:cNvSpPr>
          <p:nvPr>
            <p:ph type="body" idx="3"/>
          </p:nvPr>
        </p:nvSpPr>
        <p:spPr>
          <a:xfrm>
            <a:off x="1003871" y="5900130"/>
            <a:ext cx="1212383" cy="7741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tx1"/>
                </a:solidFill>
              </a:rPr>
              <a:t>Ano: 2007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tx1"/>
                </a:solidFill>
              </a:rPr>
              <a:t>Equipe: 4</a:t>
            </a:r>
            <a:endParaRPr sz="1600" dirty="0">
              <a:solidFill>
                <a:schemeClr val="tx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</a:rPr>
              <a:t>27 </a:t>
            </a:r>
            <a:r>
              <a:rPr lang="pt-BR" sz="1600" dirty="0" err="1">
                <a:solidFill>
                  <a:schemeClr val="tx1"/>
                </a:solidFill>
              </a:rPr>
              <a:t>Routers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78" name="Google Shape;78;g5c5a9806ce_0_21"/>
          <p:cNvSpPr txBox="1">
            <a:spLocks noGrp="1"/>
          </p:cNvSpPr>
          <p:nvPr>
            <p:ph type="body" idx="3"/>
          </p:nvPr>
        </p:nvSpPr>
        <p:spPr>
          <a:xfrm>
            <a:off x="1003871" y="2064839"/>
            <a:ext cx="1216688" cy="83678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Ano: 2019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Equipe: 6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37 </a:t>
            </a:r>
            <a:r>
              <a:rPr lang="pt-BR" dirty="0" err="1"/>
              <a:t>Routers</a:t>
            </a:r>
            <a:endParaRPr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82482FB0-6171-D543-975B-CEC90ABAAC90}"/>
              </a:ext>
            </a:extLst>
          </p:cNvPr>
          <p:cNvSpPr/>
          <p:nvPr/>
        </p:nvSpPr>
        <p:spPr>
          <a:xfrm rot="16200000">
            <a:off x="-288738" y="3585276"/>
            <a:ext cx="5381123" cy="755891"/>
          </a:xfrm>
          <a:prstGeom prst="rightArrow">
            <a:avLst>
              <a:gd name="adj1" fmla="val 50000"/>
              <a:gd name="adj2" fmla="val 1080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c5a9806ce_0_1"/>
          <p:cNvSpPr txBox="1">
            <a:spLocks noGrp="1"/>
          </p:cNvSpPr>
          <p:nvPr>
            <p:ph type="body" idx="1"/>
          </p:nvPr>
        </p:nvSpPr>
        <p:spPr>
          <a:xfrm>
            <a:off x="1995488" y="398491"/>
            <a:ext cx="5810400" cy="3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Motivação</a:t>
            </a:r>
            <a:endParaRPr/>
          </a:p>
        </p:txBody>
      </p:sp>
      <p:sp>
        <p:nvSpPr>
          <p:cNvPr id="91" name="Google Shape;91;g5c5a9806ce_0_1"/>
          <p:cNvSpPr txBox="1">
            <a:spLocks noGrp="1"/>
          </p:cNvSpPr>
          <p:nvPr>
            <p:ph type="body" idx="3"/>
          </p:nvPr>
        </p:nvSpPr>
        <p:spPr>
          <a:xfrm>
            <a:off x="323850" y="2178050"/>
            <a:ext cx="8412300" cy="434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dirty="0"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dirty="0"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dirty="0"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dirty="0"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dirty="0"/>
              <a:t>Agilizar o troubleshoot da rede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Padronizar as configurações nos equipamentos de rede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dirty="0"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dirty="0"/>
              <a:t>Facilitar as configurações em massa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dirty="0"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Facilitar</a:t>
            </a:r>
            <a:r>
              <a:rPr lang="en-US" dirty="0"/>
              <a:t> o </a:t>
            </a:r>
            <a:r>
              <a:rPr lang="en-US" dirty="0" err="1"/>
              <a:t>dia</a:t>
            </a:r>
            <a:r>
              <a:rPr lang="en-US" dirty="0"/>
              <a:t>-a-</a:t>
            </a:r>
            <a:r>
              <a:rPr lang="en-US" dirty="0" err="1"/>
              <a:t>dia</a:t>
            </a:r>
            <a:r>
              <a:rPr lang="en-US" dirty="0"/>
              <a:t> de areas </a:t>
            </a:r>
            <a:r>
              <a:rPr lang="en-US" dirty="0" err="1"/>
              <a:t>correlatas</a:t>
            </a:r>
            <a:r>
              <a:rPr lang="en-US" dirty="0"/>
              <a:t> ( </a:t>
            </a:r>
            <a:r>
              <a:rPr lang="en-US" dirty="0" err="1"/>
              <a:t>Operações</a:t>
            </a:r>
            <a:r>
              <a:rPr lang="en-US" dirty="0"/>
              <a:t>, CAIS )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c5a9806ce_0_7"/>
          <p:cNvSpPr txBox="1">
            <a:spLocks noGrp="1"/>
          </p:cNvSpPr>
          <p:nvPr>
            <p:ph type="body" idx="1"/>
          </p:nvPr>
        </p:nvSpPr>
        <p:spPr>
          <a:xfrm>
            <a:off x="1995488" y="398491"/>
            <a:ext cx="5810400" cy="3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dirty="0"/>
              <a:t>Automação - Como começamos ?</a:t>
            </a:r>
            <a:endParaRPr dirty="0"/>
          </a:p>
        </p:txBody>
      </p:sp>
      <p:sp>
        <p:nvSpPr>
          <p:cNvPr id="98" name="Google Shape;98;g5c5a9806ce_0_7"/>
          <p:cNvSpPr txBox="1">
            <a:spLocks noGrp="1"/>
          </p:cNvSpPr>
          <p:nvPr>
            <p:ph type="body" idx="2"/>
          </p:nvPr>
        </p:nvSpPr>
        <p:spPr>
          <a:xfrm>
            <a:off x="324200" y="1520825"/>
            <a:ext cx="8412600" cy="52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dirty="0"/>
              <a:t>Laboratório DAERO</a:t>
            </a:r>
            <a:endParaRPr dirty="0"/>
          </a:p>
        </p:txBody>
      </p:sp>
      <p:sp>
        <p:nvSpPr>
          <p:cNvPr id="99" name="Google Shape;99;g5c5a9806ce_0_7"/>
          <p:cNvSpPr txBox="1">
            <a:spLocks noGrp="1"/>
          </p:cNvSpPr>
          <p:nvPr>
            <p:ph type="body" idx="3"/>
          </p:nvPr>
        </p:nvSpPr>
        <p:spPr>
          <a:xfrm>
            <a:off x="323850" y="2178050"/>
            <a:ext cx="8412300" cy="45275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just" rtl="0">
              <a:spcBef>
                <a:spcPts val="0"/>
              </a:spcBef>
              <a:spcAft>
                <a:spcPts val="0"/>
              </a:spcAft>
              <a:buSzPts val="1800"/>
            </a:pPr>
            <a:endParaRPr lang="pt-BR" dirty="0"/>
          </a:p>
          <a:p>
            <a:pPr marL="114300" lvl="0" indent="0" algn="just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pt-BR" dirty="0" err="1"/>
              <a:t>Pré</a:t>
            </a:r>
            <a:r>
              <a:rPr lang="pt-BR" dirty="0"/>
              <a:t> requisitos:</a:t>
            </a: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pt-BR" dirty="0"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 dirty="0"/>
              <a:t>Facilidade na alteração da topologia</a:t>
            </a: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 dirty="0"/>
              <a:t>Configuração mais próxima possível do ambiente de produção</a:t>
            </a: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 dirty="0"/>
              <a:t>Rodar múltiplas topologias em paralelo</a:t>
            </a: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pt-BR" dirty="0"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pt-BR" dirty="0"/>
          </a:p>
          <a:p>
            <a:pPr marL="114300" lvl="0" indent="0" algn="just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pt-BR" dirty="0"/>
              <a:t>Soluções utilizadas:</a:t>
            </a:r>
          </a:p>
          <a:p>
            <a:pPr marL="114300" lvl="0" indent="0" algn="just" rtl="0">
              <a:spcBef>
                <a:spcPts val="0"/>
              </a:spcBef>
              <a:spcAft>
                <a:spcPts val="0"/>
              </a:spcAft>
              <a:buSzPts val="1800"/>
            </a:pPr>
            <a:endParaRPr lang="pt-BR" dirty="0"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 dirty="0" err="1"/>
              <a:t>Docker</a:t>
            </a:r>
            <a:endParaRPr dirty="0"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 dirty="0" err="1"/>
              <a:t>vMX</a:t>
            </a:r>
            <a:r>
              <a:rPr lang="pt-BR" dirty="0"/>
              <a:t> ( NFV / SDN )</a:t>
            </a:r>
            <a:endParaRPr dirty="0"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 dirty="0"/>
              <a:t>SRX</a:t>
            </a: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 dirty="0" err="1"/>
              <a:t>Ansible</a:t>
            </a:r>
            <a:endParaRPr dirty="0"/>
          </a:p>
        </p:txBody>
      </p:sp>
      <p:pic>
        <p:nvPicPr>
          <p:cNvPr id="5" name="Google Shape;117;p4" descr="Resultado de imagem para docker">
            <a:extLst>
              <a:ext uri="{FF2B5EF4-FFF2-40B4-BE49-F238E27FC236}">
                <a16:creationId xmlns:a16="http://schemas.microsoft.com/office/drawing/2014/main" id="{0BABAAD6-8D40-B04E-8F00-B59C9CCE3A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0658" y="3530739"/>
            <a:ext cx="1383342" cy="1201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9CBD04-8362-B747-A541-545986ACD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848" y="4797409"/>
            <a:ext cx="3121152" cy="192650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5B9CB52-32B2-1F4E-AE53-F2C1B9654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01568" y="4498848"/>
            <a:ext cx="1810222" cy="22250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041549-DFEC-1741-833D-FE75CCADB3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Simulação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97F441B-385F-E343-928A-0798AEF0CBFF}"/>
              </a:ext>
            </a:extLst>
          </p:cNvPr>
          <p:cNvSpPr/>
          <p:nvPr/>
        </p:nvSpPr>
        <p:spPr>
          <a:xfrm>
            <a:off x="5571744" y="2706625"/>
            <a:ext cx="847495" cy="624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SP1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6828700-C930-F443-96E5-1E04B1293FA2}"/>
              </a:ext>
            </a:extLst>
          </p:cNvPr>
          <p:cNvSpPr/>
          <p:nvPr/>
        </p:nvSpPr>
        <p:spPr>
          <a:xfrm>
            <a:off x="7559995" y="2703905"/>
            <a:ext cx="847495" cy="624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B0AF703-6D14-E64E-85F6-74CF37D3459D}"/>
              </a:ext>
            </a:extLst>
          </p:cNvPr>
          <p:cNvSpPr/>
          <p:nvPr/>
        </p:nvSpPr>
        <p:spPr>
          <a:xfrm>
            <a:off x="7559996" y="4364551"/>
            <a:ext cx="847495" cy="624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RS1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D58618-23EE-4940-BA23-0C92BF8C8FF9}"/>
              </a:ext>
            </a:extLst>
          </p:cNvPr>
          <p:cNvSpPr/>
          <p:nvPr/>
        </p:nvSpPr>
        <p:spPr>
          <a:xfrm>
            <a:off x="5571744" y="4364551"/>
            <a:ext cx="847495" cy="624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8598CB-1327-774D-A887-1548C4493225}"/>
              </a:ext>
            </a:extLst>
          </p:cNvPr>
          <p:cNvCxnSpPr>
            <a:stCxn id="9" idx="2"/>
            <a:endCxn id="10" idx="0"/>
          </p:cNvCxnSpPr>
          <p:nvPr/>
        </p:nvCxnSpPr>
        <p:spPr>
          <a:xfrm>
            <a:off x="7983743" y="3327953"/>
            <a:ext cx="1" cy="10365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310BE46-F549-754F-B917-5CEBEC721CD3}"/>
              </a:ext>
            </a:extLst>
          </p:cNvPr>
          <p:cNvSpPr txBox="1"/>
          <p:nvPr/>
        </p:nvSpPr>
        <p:spPr>
          <a:xfrm>
            <a:off x="7945514" y="3692363"/>
            <a:ext cx="1120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net-prrs1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55E58B-8618-BA41-8343-AEB8782F4741}"/>
              </a:ext>
            </a:extLst>
          </p:cNvPr>
          <p:cNvSpPr txBox="1"/>
          <p:nvPr/>
        </p:nvSpPr>
        <p:spPr>
          <a:xfrm>
            <a:off x="6451666" y="4389683"/>
            <a:ext cx="1146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net-rs1sc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0BD810-9C60-B242-99A2-F816D776AD64}"/>
              </a:ext>
            </a:extLst>
          </p:cNvPr>
          <p:cNvCxnSpPr>
            <a:stCxn id="10" idx="1"/>
            <a:endCxn id="11" idx="3"/>
          </p:cNvCxnSpPr>
          <p:nvPr/>
        </p:nvCxnSpPr>
        <p:spPr>
          <a:xfrm flipH="1">
            <a:off x="6419239" y="4676575"/>
            <a:ext cx="11407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D7831C2-0AC8-2848-ADEA-1F497AD31079}"/>
              </a:ext>
            </a:extLst>
          </p:cNvPr>
          <p:cNvSpPr txBox="1"/>
          <p:nvPr/>
        </p:nvSpPr>
        <p:spPr>
          <a:xfrm>
            <a:off x="5932570" y="3684275"/>
            <a:ext cx="1196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net-scsp1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F6B48E-1C2E-EA41-BAE6-05F1BC0FEDFA}"/>
              </a:ext>
            </a:extLst>
          </p:cNvPr>
          <p:cNvCxnSpPr>
            <a:stCxn id="8" idx="2"/>
            <a:endCxn id="11" idx="0"/>
          </p:cNvCxnSpPr>
          <p:nvPr/>
        </p:nvCxnSpPr>
        <p:spPr>
          <a:xfrm>
            <a:off x="5995492" y="3330673"/>
            <a:ext cx="0" cy="1033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805608-3C78-0F49-B0F9-A4EEA62625C6}"/>
              </a:ext>
            </a:extLst>
          </p:cNvPr>
          <p:cNvCxnSpPr>
            <a:stCxn id="8" idx="3"/>
            <a:endCxn id="9" idx="1"/>
          </p:cNvCxnSpPr>
          <p:nvPr/>
        </p:nvCxnSpPr>
        <p:spPr>
          <a:xfrm flipV="1">
            <a:off x="6419239" y="3015929"/>
            <a:ext cx="1140756" cy="2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1DFE570-D2FB-1547-9ADE-A1C1173EA207}"/>
              </a:ext>
            </a:extLst>
          </p:cNvPr>
          <p:cNvSpPr txBox="1"/>
          <p:nvPr/>
        </p:nvSpPr>
        <p:spPr>
          <a:xfrm>
            <a:off x="6470758" y="3003999"/>
            <a:ext cx="1170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net-sp1pr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934EEB-8BFE-034F-B9F2-678D95C81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022"/>
          <a:stretch/>
        </p:blipFill>
        <p:spPr>
          <a:xfrm>
            <a:off x="118620" y="1580052"/>
            <a:ext cx="4859740" cy="4981314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F9A5151C-DFD7-1846-97BC-E65270B441EB}"/>
              </a:ext>
            </a:extLst>
          </p:cNvPr>
          <p:cNvSpPr/>
          <p:nvPr/>
        </p:nvSpPr>
        <p:spPr>
          <a:xfrm>
            <a:off x="30429" y="5518950"/>
            <a:ext cx="2119386" cy="104241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FA98CB-93F8-8B41-877A-1D1A718073F6}"/>
              </a:ext>
            </a:extLst>
          </p:cNvPr>
          <p:cNvSpPr/>
          <p:nvPr/>
        </p:nvSpPr>
        <p:spPr>
          <a:xfrm>
            <a:off x="-56937" y="3715004"/>
            <a:ext cx="4915849" cy="35309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5B546B-CCBA-B64A-9B04-0620317808E9}"/>
              </a:ext>
            </a:extLst>
          </p:cNvPr>
          <p:cNvSpPr txBox="1"/>
          <p:nvPr/>
        </p:nvSpPr>
        <p:spPr>
          <a:xfrm>
            <a:off x="118620" y="1140285"/>
            <a:ext cx="1835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docker-</a:t>
            </a:r>
            <a:r>
              <a:rPr lang="en-US" dirty="0" err="1"/>
              <a:t>compose.yml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138B25-9926-BA4E-8266-16B9BC79C934}"/>
              </a:ext>
            </a:extLst>
          </p:cNvPr>
          <p:cNvSpPr txBox="1"/>
          <p:nvPr/>
        </p:nvSpPr>
        <p:spPr>
          <a:xfrm>
            <a:off x="5846515" y="1988347"/>
            <a:ext cx="2286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Simulação</a:t>
            </a:r>
            <a:r>
              <a:rPr lang="en-US" dirty="0"/>
              <a:t> </a:t>
            </a:r>
            <a:r>
              <a:rPr lang="en-US" dirty="0" err="1"/>
              <a:t>básica</a:t>
            </a:r>
            <a:r>
              <a:rPr lang="en-US" dirty="0"/>
              <a:t> </a:t>
            </a:r>
            <a:r>
              <a:rPr lang="en-US" dirty="0" err="1"/>
              <a:t>anel</a:t>
            </a:r>
            <a:r>
              <a:rPr lang="en-US" dirty="0"/>
              <a:t> Sul</a:t>
            </a:r>
          </a:p>
        </p:txBody>
      </p:sp>
    </p:spTree>
    <p:extLst>
      <p:ext uri="{BB962C8B-B14F-4D97-AF65-F5344CB8AC3E}">
        <p14:creationId xmlns:p14="http://schemas.microsoft.com/office/powerpoint/2010/main" val="2527382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826677-5125-0043-98F9-FACD4983FD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Primeiro</a:t>
            </a:r>
            <a:r>
              <a:rPr lang="en-US" dirty="0"/>
              <a:t> login no </a:t>
            </a:r>
            <a:r>
              <a:rPr lang="en-US" dirty="0" err="1"/>
              <a:t>roteador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227924-4BF6-4640-9F52-712F8EDF2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51" y="1952977"/>
            <a:ext cx="8626105" cy="433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81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18D9F0-9593-7040-AF68-4E078E740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Como o ansible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ajudar</a:t>
            </a:r>
            <a:r>
              <a:rPr lang="en-US" dirty="0"/>
              <a:t>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484A7F-5C56-0847-A21B-0E97F2688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44" y="1039287"/>
            <a:ext cx="8346529" cy="590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28512"/>
      </p:ext>
    </p:extLst>
  </p:cSld>
  <p:clrMapOvr>
    <a:masterClrMapping/>
  </p:clrMapOvr>
</p:sld>
</file>

<file path=ppt/theme/theme1.xml><?xml version="1.0" encoding="utf-8"?>
<a:theme xmlns:a="http://schemas.openxmlformats.org/drawingml/2006/main" name="CAP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ersonalizar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ersonalizar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ersonalizar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4036</TotalTime>
  <Words>666</Words>
  <Application>Microsoft Macintosh PowerPoint</Application>
  <PresentationFormat>On-screen Show (4:3)</PresentationFormat>
  <Paragraphs>189</Paragraphs>
  <Slides>34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CAPA</vt:lpstr>
      <vt:lpstr>1_Personalizar design</vt:lpstr>
      <vt:lpstr>2_Personalizar design</vt:lpstr>
      <vt:lpstr>Personalizar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Usuário do Microsoft Office</dc:creator>
  <cp:lastModifiedBy>Microsoft Office User</cp:lastModifiedBy>
  <cp:revision>52</cp:revision>
  <dcterms:created xsi:type="dcterms:W3CDTF">2018-03-07T20:10:48Z</dcterms:created>
  <dcterms:modified xsi:type="dcterms:W3CDTF">2019-06-26T21:43:14Z</dcterms:modified>
</cp:coreProperties>
</file>