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59" r:id="rId3"/>
  </p:sldMasterIdLst>
  <p:notesMasterIdLst>
    <p:notesMasterId r:id="rId20"/>
  </p:notesMasterIdLst>
  <p:handoutMasterIdLst>
    <p:handoutMasterId r:id="rId21"/>
  </p:handoutMasterIdLst>
  <p:sldIdLst>
    <p:sldId id="256" r:id="rId4"/>
    <p:sldId id="259" r:id="rId5"/>
    <p:sldId id="274" r:id="rId6"/>
    <p:sldId id="276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2" r:id="rId15"/>
    <p:sldId id="271" r:id="rId16"/>
    <p:sldId id="269" r:id="rId17"/>
    <p:sldId id="270" r:id="rId18"/>
    <p:sldId id="258" r:id="rId19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25">
          <p15:clr>
            <a:srgbClr val="A4A3A4"/>
          </p15:clr>
        </p15:guide>
        <p15:guide id="3" pos="73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29" autoAdjust="0"/>
    <p:restoredTop sz="86378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>
        <p:guide orient="horz" pos="3997"/>
        <p:guide pos="325"/>
        <p:guide pos="7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6D712-C2B9-492C-BCC1-AE0048F301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DE25E69-47AD-4F98-B344-D7DF1584EA47}">
      <dgm:prSet phldrT="[Texto]" custT="1"/>
      <dgm:spPr/>
      <dgm:t>
        <a:bodyPr/>
        <a:lstStyle/>
        <a:p>
          <a:r>
            <a:rPr lang="pt-BR" sz="2000" dirty="0" smtClean="0"/>
            <a:t>Negócios</a:t>
          </a:r>
          <a:endParaRPr lang="pt-BR" sz="2000" dirty="0"/>
        </a:p>
      </dgm:t>
    </dgm:pt>
    <dgm:pt modelId="{0911886A-40E6-42E6-96A7-FA9AF645A45D}" type="parTrans" cxnId="{DE5FB249-2095-4951-A105-89DC0DCA5B6E}">
      <dgm:prSet/>
      <dgm:spPr/>
      <dgm:t>
        <a:bodyPr/>
        <a:lstStyle/>
        <a:p>
          <a:endParaRPr lang="pt-BR" sz="1050"/>
        </a:p>
      </dgm:t>
    </dgm:pt>
    <dgm:pt modelId="{01B677C6-95D6-41A6-9B79-EF84AA6C3D5C}" type="sibTrans" cxnId="{DE5FB249-2095-4951-A105-89DC0DCA5B6E}">
      <dgm:prSet/>
      <dgm:spPr/>
      <dgm:t>
        <a:bodyPr/>
        <a:lstStyle/>
        <a:p>
          <a:endParaRPr lang="pt-BR" sz="1050"/>
        </a:p>
      </dgm:t>
    </dgm:pt>
    <dgm:pt modelId="{372894B4-80FB-4775-B662-7CB081A70C90}">
      <dgm:prSet phldrT="[Texto]" custT="1"/>
      <dgm:spPr/>
      <dgm:t>
        <a:bodyPr/>
        <a:lstStyle/>
        <a:p>
          <a:r>
            <a:rPr lang="pt-BR" sz="2000" dirty="0" smtClean="0"/>
            <a:t>Aplicação</a:t>
          </a:r>
          <a:endParaRPr lang="pt-BR" sz="2000" dirty="0"/>
        </a:p>
      </dgm:t>
    </dgm:pt>
    <dgm:pt modelId="{C7C7EAEB-8D21-4F5B-B781-5D969E71351C}" type="parTrans" cxnId="{B2C2CF58-7FA0-4303-B07F-70FC3B7188D3}">
      <dgm:prSet/>
      <dgm:spPr/>
      <dgm:t>
        <a:bodyPr/>
        <a:lstStyle/>
        <a:p>
          <a:endParaRPr lang="pt-BR" sz="1050"/>
        </a:p>
      </dgm:t>
    </dgm:pt>
    <dgm:pt modelId="{C7844FD7-E52D-4899-A2C2-9772C10DBCF1}" type="sibTrans" cxnId="{B2C2CF58-7FA0-4303-B07F-70FC3B7188D3}">
      <dgm:prSet/>
      <dgm:spPr/>
      <dgm:t>
        <a:bodyPr/>
        <a:lstStyle/>
        <a:p>
          <a:endParaRPr lang="pt-BR" sz="1050"/>
        </a:p>
      </dgm:t>
    </dgm:pt>
    <dgm:pt modelId="{FBEF997E-7097-4DA4-A0DB-30D00851AC22}">
      <dgm:prSet phldrT="[Texto]" custT="1"/>
      <dgm:spPr/>
      <dgm:t>
        <a:bodyPr/>
        <a:lstStyle/>
        <a:p>
          <a:r>
            <a:rPr lang="pt-BR" sz="2000" dirty="0" smtClean="0"/>
            <a:t>Plataforma</a:t>
          </a:r>
          <a:endParaRPr lang="pt-BR" sz="2000" dirty="0"/>
        </a:p>
      </dgm:t>
    </dgm:pt>
    <dgm:pt modelId="{82EC096A-739B-4CB8-8C1C-2B3CFF79626E}" type="parTrans" cxnId="{4D916B7D-5F92-4316-BAAF-0803188194D1}">
      <dgm:prSet/>
      <dgm:spPr/>
      <dgm:t>
        <a:bodyPr/>
        <a:lstStyle/>
        <a:p>
          <a:endParaRPr lang="pt-BR" sz="1050"/>
        </a:p>
      </dgm:t>
    </dgm:pt>
    <dgm:pt modelId="{E336D3B8-7148-48C4-A401-1E8108409FA9}" type="sibTrans" cxnId="{4D916B7D-5F92-4316-BAAF-0803188194D1}">
      <dgm:prSet/>
      <dgm:spPr/>
      <dgm:t>
        <a:bodyPr/>
        <a:lstStyle/>
        <a:p>
          <a:endParaRPr lang="pt-BR" sz="1050"/>
        </a:p>
      </dgm:t>
    </dgm:pt>
    <dgm:pt modelId="{B53BA7DF-C397-4CF5-B491-40A213396A95}">
      <dgm:prSet phldrT="[Texto]" custT="1"/>
      <dgm:spPr/>
      <dgm:t>
        <a:bodyPr/>
        <a:lstStyle/>
        <a:p>
          <a:r>
            <a:rPr lang="pt-BR" sz="2000" dirty="0" smtClean="0"/>
            <a:t>Infraestrutura</a:t>
          </a:r>
          <a:endParaRPr lang="pt-BR" sz="2000" dirty="0"/>
        </a:p>
      </dgm:t>
    </dgm:pt>
    <dgm:pt modelId="{09130AEE-18C5-4BF3-ABC2-2484D41D5929}" type="parTrans" cxnId="{61CAC559-E6A0-421A-8B78-22BADE4D4B59}">
      <dgm:prSet/>
      <dgm:spPr/>
      <dgm:t>
        <a:bodyPr/>
        <a:lstStyle/>
        <a:p>
          <a:endParaRPr lang="pt-BR" sz="1050"/>
        </a:p>
      </dgm:t>
    </dgm:pt>
    <dgm:pt modelId="{92F5F162-92C4-4252-8226-81E026EE8CE6}" type="sibTrans" cxnId="{61CAC559-E6A0-421A-8B78-22BADE4D4B59}">
      <dgm:prSet/>
      <dgm:spPr/>
      <dgm:t>
        <a:bodyPr/>
        <a:lstStyle/>
        <a:p>
          <a:endParaRPr lang="pt-BR" sz="1050"/>
        </a:p>
      </dgm:t>
    </dgm:pt>
    <dgm:pt modelId="{8E4A20A0-C103-40F0-818C-F87010F78A11}" type="pres">
      <dgm:prSet presAssocID="{5556D712-C2B9-492C-BCC1-AE0048F301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A7E8ED7-B698-420B-AB8B-052B0386809C}" type="pres">
      <dgm:prSet presAssocID="{5DE25E69-47AD-4F98-B344-D7DF1584EA47}" presName="linNode" presStyleCnt="0"/>
      <dgm:spPr/>
    </dgm:pt>
    <dgm:pt modelId="{A7114822-2B59-45BA-A054-3C5E2597A512}" type="pres">
      <dgm:prSet presAssocID="{5DE25E69-47AD-4F98-B344-D7DF1584EA47}" presName="parentText" presStyleLbl="node1" presStyleIdx="0" presStyleCnt="4" custScaleX="129173" custLinFactNeighborX="-333" custLinFactNeighborY="47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F32215-42D0-422F-A0BB-3CD05390CFBA}" type="pres">
      <dgm:prSet presAssocID="{01B677C6-95D6-41A6-9B79-EF84AA6C3D5C}" presName="sp" presStyleCnt="0"/>
      <dgm:spPr/>
    </dgm:pt>
    <dgm:pt modelId="{B6E7993D-4ECC-4027-8629-DC013D8A8357}" type="pres">
      <dgm:prSet presAssocID="{372894B4-80FB-4775-B662-7CB081A70C90}" presName="linNode" presStyleCnt="0"/>
      <dgm:spPr/>
    </dgm:pt>
    <dgm:pt modelId="{D56F6B95-5A50-4E08-9C88-D70C0F50229F}" type="pres">
      <dgm:prSet presAssocID="{372894B4-80FB-4775-B662-7CB081A70C90}" presName="parentText" presStyleLbl="node1" presStyleIdx="1" presStyleCnt="4" custScaleX="12850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6F1D14-7143-4F7D-AB40-C85BFFF1E888}" type="pres">
      <dgm:prSet presAssocID="{C7844FD7-E52D-4899-A2C2-9772C10DBCF1}" presName="sp" presStyleCnt="0"/>
      <dgm:spPr/>
    </dgm:pt>
    <dgm:pt modelId="{4533340F-01A9-41C2-9F53-8088DDE264B7}" type="pres">
      <dgm:prSet presAssocID="{FBEF997E-7097-4DA4-A0DB-30D00851AC22}" presName="linNode" presStyleCnt="0"/>
      <dgm:spPr/>
    </dgm:pt>
    <dgm:pt modelId="{B732922D-A790-4FCE-826C-74532BA3F452}" type="pres">
      <dgm:prSet presAssocID="{FBEF997E-7097-4DA4-A0DB-30D00851AC22}" presName="parentText" presStyleLbl="node1" presStyleIdx="2" presStyleCnt="4" custScaleX="12850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B2A572-0262-45EA-A182-138DC8070388}" type="pres">
      <dgm:prSet presAssocID="{E336D3B8-7148-48C4-A401-1E8108409FA9}" presName="sp" presStyleCnt="0"/>
      <dgm:spPr/>
    </dgm:pt>
    <dgm:pt modelId="{A27483B0-50A5-4A2D-A5DF-2EEFE21126BE}" type="pres">
      <dgm:prSet presAssocID="{B53BA7DF-C397-4CF5-B491-40A213396A95}" presName="linNode" presStyleCnt="0"/>
      <dgm:spPr/>
    </dgm:pt>
    <dgm:pt modelId="{7E95F528-3012-4490-AAB0-EA56C1A46807}" type="pres">
      <dgm:prSet presAssocID="{B53BA7DF-C397-4CF5-B491-40A213396A95}" presName="parentText" presStyleLbl="node1" presStyleIdx="3" presStyleCnt="4" custScaleX="12865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D916B7D-5F92-4316-BAAF-0803188194D1}" srcId="{5556D712-C2B9-492C-BCC1-AE0048F3010B}" destId="{FBEF997E-7097-4DA4-A0DB-30D00851AC22}" srcOrd="2" destOrd="0" parTransId="{82EC096A-739B-4CB8-8C1C-2B3CFF79626E}" sibTransId="{E336D3B8-7148-48C4-A401-1E8108409FA9}"/>
    <dgm:cxn modelId="{942D37E0-C76D-46D1-A60B-11D295359EE2}" type="presOf" srcId="{5DE25E69-47AD-4F98-B344-D7DF1584EA47}" destId="{A7114822-2B59-45BA-A054-3C5E2597A512}" srcOrd="0" destOrd="0" presId="urn:microsoft.com/office/officeart/2005/8/layout/vList5"/>
    <dgm:cxn modelId="{B2C2CF58-7FA0-4303-B07F-70FC3B7188D3}" srcId="{5556D712-C2B9-492C-BCC1-AE0048F3010B}" destId="{372894B4-80FB-4775-B662-7CB081A70C90}" srcOrd="1" destOrd="0" parTransId="{C7C7EAEB-8D21-4F5B-B781-5D969E71351C}" sibTransId="{C7844FD7-E52D-4899-A2C2-9772C10DBCF1}"/>
    <dgm:cxn modelId="{4D349EBB-053E-42BC-B351-3EF4247C7C40}" type="presOf" srcId="{B53BA7DF-C397-4CF5-B491-40A213396A95}" destId="{7E95F528-3012-4490-AAB0-EA56C1A46807}" srcOrd="0" destOrd="0" presId="urn:microsoft.com/office/officeart/2005/8/layout/vList5"/>
    <dgm:cxn modelId="{61CAC559-E6A0-421A-8B78-22BADE4D4B59}" srcId="{5556D712-C2B9-492C-BCC1-AE0048F3010B}" destId="{B53BA7DF-C397-4CF5-B491-40A213396A95}" srcOrd="3" destOrd="0" parTransId="{09130AEE-18C5-4BF3-ABC2-2484D41D5929}" sibTransId="{92F5F162-92C4-4252-8226-81E026EE8CE6}"/>
    <dgm:cxn modelId="{6200E36A-A8C1-417D-8440-B71DABF1DFD7}" type="presOf" srcId="{372894B4-80FB-4775-B662-7CB081A70C90}" destId="{D56F6B95-5A50-4E08-9C88-D70C0F50229F}" srcOrd="0" destOrd="0" presId="urn:microsoft.com/office/officeart/2005/8/layout/vList5"/>
    <dgm:cxn modelId="{10B31381-F5CF-46EE-8DFC-D488FEFDF389}" type="presOf" srcId="{FBEF997E-7097-4DA4-A0DB-30D00851AC22}" destId="{B732922D-A790-4FCE-826C-74532BA3F452}" srcOrd="0" destOrd="0" presId="urn:microsoft.com/office/officeart/2005/8/layout/vList5"/>
    <dgm:cxn modelId="{6B5F2E84-8B4B-439E-8D2F-3D8ED583C98A}" type="presOf" srcId="{5556D712-C2B9-492C-BCC1-AE0048F3010B}" destId="{8E4A20A0-C103-40F0-818C-F87010F78A11}" srcOrd="0" destOrd="0" presId="urn:microsoft.com/office/officeart/2005/8/layout/vList5"/>
    <dgm:cxn modelId="{DE5FB249-2095-4951-A105-89DC0DCA5B6E}" srcId="{5556D712-C2B9-492C-BCC1-AE0048F3010B}" destId="{5DE25E69-47AD-4F98-B344-D7DF1584EA47}" srcOrd="0" destOrd="0" parTransId="{0911886A-40E6-42E6-96A7-FA9AF645A45D}" sibTransId="{01B677C6-95D6-41A6-9B79-EF84AA6C3D5C}"/>
    <dgm:cxn modelId="{E553EB7D-ED16-4122-906D-69A0C8E59F80}" type="presParOf" srcId="{8E4A20A0-C103-40F0-818C-F87010F78A11}" destId="{2A7E8ED7-B698-420B-AB8B-052B0386809C}" srcOrd="0" destOrd="0" presId="urn:microsoft.com/office/officeart/2005/8/layout/vList5"/>
    <dgm:cxn modelId="{4BCB685F-513E-4663-8225-FDC7DD4340C0}" type="presParOf" srcId="{2A7E8ED7-B698-420B-AB8B-052B0386809C}" destId="{A7114822-2B59-45BA-A054-3C5E2597A512}" srcOrd="0" destOrd="0" presId="urn:microsoft.com/office/officeart/2005/8/layout/vList5"/>
    <dgm:cxn modelId="{7E272DD1-7762-49F7-926C-D6FE112B5919}" type="presParOf" srcId="{8E4A20A0-C103-40F0-818C-F87010F78A11}" destId="{6FF32215-42D0-422F-A0BB-3CD05390CFBA}" srcOrd="1" destOrd="0" presId="urn:microsoft.com/office/officeart/2005/8/layout/vList5"/>
    <dgm:cxn modelId="{07E1D314-0F14-48CE-8BE9-16220B36C243}" type="presParOf" srcId="{8E4A20A0-C103-40F0-818C-F87010F78A11}" destId="{B6E7993D-4ECC-4027-8629-DC013D8A8357}" srcOrd="2" destOrd="0" presId="urn:microsoft.com/office/officeart/2005/8/layout/vList5"/>
    <dgm:cxn modelId="{07AEEF83-5AA2-4346-8AA3-0E2022BDD327}" type="presParOf" srcId="{B6E7993D-4ECC-4027-8629-DC013D8A8357}" destId="{D56F6B95-5A50-4E08-9C88-D70C0F50229F}" srcOrd="0" destOrd="0" presId="urn:microsoft.com/office/officeart/2005/8/layout/vList5"/>
    <dgm:cxn modelId="{32FAD429-2843-45BB-A977-36512261BFF8}" type="presParOf" srcId="{8E4A20A0-C103-40F0-818C-F87010F78A11}" destId="{106F1D14-7143-4F7D-AB40-C85BFFF1E888}" srcOrd="3" destOrd="0" presId="urn:microsoft.com/office/officeart/2005/8/layout/vList5"/>
    <dgm:cxn modelId="{8DE0A9A5-63B8-4F98-A887-124BEAB4CA7C}" type="presParOf" srcId="{8E4A20A0-C103-40F0-818C-F87010F78A11}" destId="{4533340F-01A9-41C2-9F53-8088DDE264B7}" srcOrd="4" destOrd="0" presId="urn:microsoft.com/office/officeart/2005/8/layout/vList5"/>
    <dgm:cxn modelId="{C805EA99-7E5E-4425-9299-F163142AE811}" type="presParOf" srcId="{4533340F-01A9-41C2-9F53-8088DDE264B7}" destId="{B732922D-A790-4FCE-826C-74532BA3F452}" srcOrd="0" destOrd="0" presId="urn:microsoft.com/office/officeart/2005/8/layout/vList5"/>
    <dgm:cxn modelId="{DD910231-8AAC-4FC8-B8DC-F21FD0593E9A}" type="presParOf" srcId="{8E4A20A0-C103-40F0-818C-F87010F78A11}" destId="{01B2A572-0262-45EA-A182-138DC8070388}" srcOrd="5" destOrd="0" presId="urn:microsoft.com/office/officeart/2005/8/layout/vList5"/>
    <dgm:cxn modelId="{59EDB683-DFC2-420B-BD51-EC54BB7F1B9B}" type="presParOf" srcId="{8E4A20A0-C103-40F0-818C-F87010F78A11}" destId="{A27483B0-50A5-4A2D-A5DF-2EEFE21126BE}" srcOrd="6" destOrd="0" presId="urn:microsoft.com/office/officeart/2005/8/layout/vList5"/>
    <dgm:cxn modelId="{D9E3C5E6-202E-44AD-8D29-7AF649A574B1}" type="presParOf" srcId="{A27483B0-50A5-4A2D-A5DF-2EEFE21126BE}" destId="{7E95F528-3012-4490-AAB0-EA56C1A4680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56D712-C2B9-492C-BCC1-AE0048F301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DE25E69-47AD-4F98-B344-D7DF1584EA47}">
      <dgm:prSet phldrT="[Texto]" custT="1"/>
      <dgm:spPr/>
      <dgm:t>
        <a:bodyPr/>
        <a:lstStyle/>
        <a:p>
          <a:r>
            <a:rPr lang="pt-BR" sz="2000" dirty="0" smtClean="0"/>
            <a:t>Negócios</a:t>
          </a:r>
          <a:endParaRPr lang="pt-BR" sz="2000" dirty="0"/>
        </a:p>
      </dgm:t>
    </dgm:pt>
    <dgm:pt modelId="{0911886A-40E6-42E6-96A7-FA9AF645A45D}" type="parTrans" cxnId="{DE5FB249-2095-4951-A105-89DC0DCA5B6E}">
      <dgm:prSet/>
      <dgm:spPr/>
      <dgm:t>
        <a:bodyPr/>
        <a:lstStyle/>
        <a:p>
          <a:endParaRPr lang="pt-BR" sz="1050"/>
        </a:p>
      </dgm:t>
    </dgm:pt>
    <dgm:pt modelId="{01B677C6-95D6-41A6-9B79-EF84AA6C3D5C}" type="sibTrans" cxnId="{DE5FB249-2095-4951-A105-89DC0DCA5B6E}">
      <dgm:prSet/>
      <dgm:spPr/>
      <dgm:t>
        <a:bodyPr/>
        <a:lstStyle/>
        <a:p>
          <a:endParaRPr lang="pt-BR" sz="1050"/>
        </a:p>
      </dgm:t>
    </dgm:pt>
    <dgm:pt modelId="{372894B4-80FB-4775-B662-7CB081A70C90}">
      <dgm:prSet phldrT="[Texto]" custT="1"/>
      <dgm:spPr/>
      <dgm:t>
        <a:bodyPr/>
        <a:lstStyle/>
        <a:p>
          <a:r>
            <a:rPr lang="pt-BR" sz="2000" dirty="0" smtClean="0"/>
            <a:t>Aplicação</a:t>
          </a:r>
          <a:endParaRPr lang="pt-BR" sz="2000" dirty="0"/>
        </a:p>
      </dgm:t>
    </dgm:pt>
    <dgm:pt modelId="{C7C7EAEB-8D21-4F5B-B781-5D969E71351C}" type="parTrans" cxnId="{B2C2CF58-7FA0-4303-B07F-70FC3B7188D3}">
      <dgm:prSet/>
      <dgm:spPr/>
      <dgm:t>
        <a:bodyPr/>
        <a:lstStyle/>
        <a:p>
          <a:endParaRPr lang="pt-BR" sz="1050"/>
        </a:p>
      </dgm:t>
    </dgm:pt>
    <dgm:pt modelId="{C7844FD7-E52D-4899-A2C2-9772C10DBCF1}" type="sibTrans" cxnId="{B2C2CF58-7FA0-4303-B07F-70FC3B7188D3}">
      <dgm:prSet/>
      <dgm:spPr/>
      <dgm:t>
        <a:bodyPr/>
        <a:lstStyle/>
        <a:p>
          <a:endParaRPr lang="pt-BR" sz="1050"/>
        </a:p>
      </dgm:t>
    </dgm:pt>
    <dgm:pt modelId="{FBEF997E-7097-4DA4-A0DB-30D00851AC22}">
      <dgm:prSet phldrT="[Texto]" custT="1"/>
      <dgm:spPr/>
      <dgm:t>
        <a:bodyPr/>
        <a:lstStyle/>
        <a:p>
          <a:r>
            <a:rPr lang="pt-BR" sz="2000" dirty="0" smtClean="0"/>
            <a:t>Plataforma</a:t>
          </a:r>
          <a:endParaRPr lang="pt-BR" sz="2000" dirty="0"/>
        </a:p>
      </dgm:t>
    </dgm:pt>
    <dgm:pt modelId="{82EC096A-739B-4CB8-8C1C-2B3CFF79626E}" type="parTrans" cxnId="{4D916B7D-5F92-4316-BAAF-0803188194D1}">
      <dgm:prSet/>
      <dgm:spPr/>
      <dgm:t>
        <a:bodyPr/>
        <a:lstStyle/>
        <a:p>
          <a:endParaRPr lang="pt-BR" sz="1050"/>
        </a:p>
      </dgm:t>
    </dgm:pt>
    <dgm:pt modelId="{E336D3B8-7148-48C4-A401-1E8108409FA9}" type="sibTrans" cxnId="{4D916B7D-5F92-4316-BAAF-0803188194D1}">
      <dgm:prSet/>
      <dgm:spPr/>
      <dgm:t>
        <a:bodyPr/>
        <a:lstStyle/>
        <a:p>
          <a:endParaRPr lang="pt-BR" sz="1050"/>
        </a:p>
      </dgm:t>
    </dgm:pt>
    <dgm:pt modelId="{B53BA7DF-C397-4CF5-B491-40A213396A95}">
      <dgm:prSet phldrT="[Texto]" custT="1"/>
      <dgm:spPr/>
      <dgm:t>
        <a:bodyPr/>
        <a:lstStyle/>
        <a:p>
          <a:r>
            <a:rPr lang="pt-BR" sz="2000" dirty="0" smtClean="0"/>
            <a:t>Infraestrutura</a:t>
          </a:r>
          <a:endParaRPr lang="pt-BR" sz="2000" dirty="0"/>
        </a:p>
      </dgm:t>
    </dgm:pt>
    <dgm:pt modelId="{09130AEE-18C5-4BF3-ABC2-2484D41D5929}" type="parTrans" cxnId="{61CAC559-E6A0-421A-8B78-22BADE4D4B59}">
      <dgm:prSet/>
      <dgm:spPr/>
      <dgm:t>
        <a:bodyPr/>
        <a:lstStyle/>
        <a:p>
          <a:endParaRPr lang="pt-BR" sz="1050"/>
        </a:p>
      </dgm:t>
    </dgm:pt>
    <dgm:pt modelId="{92F5F162-92C4-4252-8226-81E026EE8CE6}" type="sibTrans" cxnId="{61CAC559-E6A0-421A-8B78-22BADE4D4B59}">
      <dgm:prSet/>
      <dgm:spPr/>
      <dgm:t>
        <a:bodyPr/>
        <a:lstStyle/>
        <a:p>
          <a:endParaRPr lang="pt-BR" sz="1050"/>
        </a:p>
      </dgm:t>
    </dgm:pt>
    <dgm:pt modelId="{8E4A20A0-C103-40F0-818C-F87010F78A11}" type="pres">
      <dgm:prSet presAssocID="{5556D712-C2B9-492C-BCC1-AE0048F301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A7E8ED7-B698-420B-AB8B-052B0386809C}" type="pres">
      <dgm:prSet presAssocID="{5DE25E69-47AD-4F98-B344-D7DF1584EA47}" presName="linNode" presStyleCnt="0"/>
      <dgm:spPr/>
    </dgm:pt>
    <dgm:pt modelId="{A7114822-2B59-45BA-A054-3C5E2597A512}" type="pres">
      <dgm:prSet presAssocID="{5DE25E69-47AD-4F98-B344-D7DF1584EA47}" presName="parentText" presStyleLbl="node1" presStyleIdx="0" presStyleCnt="4" custScaleX="129173" custLinFactNeighborX="-333" custLinFactNeighborY="47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F32215-42D0-422F-A0BB-3CD05390CFBA}" type="pres">
      <dgm:prSet presAssocID="{01B677C6-95D6-41A6-9B79-EF84AA6C3D5C}" presName="sp" presStyleCnt="0"/>
      <dgm:spPr/>
    </dgm:pt>
    <dgm:pt modelId="{B6E7993D-4ECC-4027-8629-DC013D8A8357}" type="pres">
      <dgm:prSet presAssocID="{372894B4-80FB-4775-B662-7CB081A70C90}" presName="linNode" presStyleCnt="0"/>
      <dgm:spPr/>
    </dgm:pt>
    <dgm:pt modelId="{D56F6B95-5A50-4E08-9C88-D70C0F50229F}" type="pres">
      <dgm:prSet presAssocID="{372894B4-80FB-4775-B662-7CB081A70C90}" presName="parentText" presStyleLbl="node1" presStyleIdx="1" presStyleCnt="4" custScaleX="12850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6F1D14-7143-4F7D-AB40-C85BFFF1E888}" type="pres">
      <dgm:prSet presAssocID="{C7844FD7-E52D-4899-A2C2-9772C10DBCF1}" presName="sp" presStyleCnt="0"/>
      <dgm:spPr/>
    </dgm:pt>
    <dgm:pt modelId="{4533340F-01A9-41C2-9F53-8088DDE264B7}" type="pres">
      <dgm:prSet presAssocID="{FBEF997E-7097-4DA4-A0DB-30D00851AC22}" presName="linNode" presStyleCnt="0"/>
      <dgm:spPr/>
    </dgm:pt>
    <dgm:pt modelId="{B732922D-A790-4FCE-826C-74532BA3F452}" type="pres">
      <dgm:prSet presAssocID="{FBEF997E-7097-4DA4-A0DB-30D00851AC22}" presName="parentText" presStyleLbl="node1" presStyleIdx="2" presStyleCnt="4" custScaleX="12850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B2A572-0262-45EA-A182-138DC8070388}" type="pres">
      <dgm:prSet presAssocID="{E336D3B8-7148-48C4-A401-1E8108409FA9}" presName="sp" presStyleCnt="0"/>
      <dgm:spPr/>
    </dgm:pt>
    <dgm:pt modelId="{A27483B0-50A5-4A2D-A5DF-2EEFE21126BE}" type="pres">
      <dgm:prSet presAssocID="{B53BA7DF-C397-4CF5-B491-40A213396A95}" presName="linNode" presStyleCnt="0"/>
      <dgm:spPr/>
    </dgm:pt>
    <dgm:pt modelId="{7E95F528-3012-4490-AAB0-EA56C1A46807}" type="pres">
      <dgm:prSet presAssocID="{B53BA7DF-C397-4CF5-B491-40A213396A95}" presName="parentText" presStyleLbl="node1" presStyleIdx="3" presStyleCnt="4" custScaleX="12865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D916B7D-5F92-4316-BAAF-0803188194D1}" srcId="{5556D712-C2B9-492C-BCC1-AE0048F3010B}" destId="{FBEF997E-7097-4DA4-A0DB-30D00851AC22}" srcOrd="2" destOrd="0" parTransId="{82EC096A-739B-4CB8-8C1C-2B3CFF79626E}" sibTransId="{E336D3B8-7148-48C4-A401-1E8108409FA9}"/>
    <dgm:cxn modelId="{5FF97EC9-CF59-4C5B-95DF-7AD9AA138965}" type="presOf" srcId="{B53BA7DF-C397-4CF5-B491-40A213396A95}" destId="{7E95F528-3012-4490-AAB0-EA56C1A46807}" srcOrd="0" destOrd="0" presId="urn:microsoft.com/office/officeart/2005/8/layout/vList5"/>
    <dgm:cxn modelId="{B2C2CF58-7FA0-4303-B07F-70FC3B7188D3}" srcId="{5556D712-C2B9-492C-BCC1-AE0048F3010B}" destId="{372894B4-80FB-4775-B662-7CB081A70C90}" srcOrd="1" destOrd="0" parTransId="{C7C7EAEB-8D21-4F5B-B781-5D969E71351C}" sibTransId="{C7844FD7-E52D-4899-A2C2-9772C10DBCF1}"/>
    <dgm:cxn modelId="{5D79F8AC-AAD8-4DEC-A332-7CEC6087019B}" type="presOf" srcId="{5DE25E69-47AD-4F98-B344-D7DF1584EA47}" destId="{A7114822-2B59-45BA-A054-3C5E2597A512}" srcOrd="0" destOrd="0" presId="urn:microsoft.com/office/officeart/2005/8/layout/vList5"/>
    <dgm:cxn modelId="{42F0FD5D-A092-47A9-B3BB-A1C264E0C7F8}" type="presOf" srcId="{372894B4-80FB-4775-B662-7CB081A70C90}" destId="{D56F6B95-5A50-4E08-9C88-D70C0F50229F}" srcOrd="0" destOrd="0" presId="urn:microsoft.com/office/officeart/2005/8/layout/vList5"/>
    <dgm:cxn modelId="{61CAC559-E6A0-421A-8B78-22BADE4D4B59}" srcId="{5556D712-C2B9-492C-BCC1-AE0048F3010B}" destId="{B53BA7DF-C397-4CF5-B491-40A213396A95}" srcOrd="3" destOrd="0" parTransId="{09130AEE-18C5-4BF3-ABC2-2484D41D5929}" sibTransId="{92F5F162-92C4-4252-8226-81E026EE8CE6}"/>
    <dgm:cxn modelId="{18888F07-8670-420C-BB9A-609E0DA638D0}" type="presOf" srcId="{FBEF997E-7097-4DA4-A0DB-30D00851AC22}" destId="{B732922D-A790-4FCE-826C-74532BA3F452}" srcOrd="0" destOrd="0" presId="urn:microsoft.com/office/officeart/2005/8/layout/vList5"/>
    <dgm:cxn modelId="{DE5FB249-2095-4951-A105-89DC0DCA5B6E}" srcId="{5556D712-C2B9-492C-BCC1-AE0048F3010B}" destId="{5DE25E69-47AD-4F98-B344-D7DF1584EA47}" srcOrd="0" destOrd="0" parTransId="{0911886A-40E6-42E6-96A7-FA9AF645A45D}" sibTransId="{01B677C6-95D6-41A6-9B79-EF84AA6C3D5C}"/>
    <dgm:cxn modelId="{D33DFA89-9ED3-4546-A68A-6D7DED545AC1}" type="presOf" srcId="{5556D712-C2B9-492C-BCC1-AE0048F3010B}" destId="{8E4A20A0-C103-40F0-818C-F87010F78A11}" srcOrd="0" destOrd="0" presId="urn:microsoft.com/office/officeart/2005/8/layout/vList5"/>
    <dgm:cxn modelId="{857AE9B0-82F2-4464-9D75-0B43EC718BC0}" type="presParOf" srcId="{8E4A20A0-C103-40F0-818C-F87010F78A11}" destId="{2A7E8ED7-B698-420B-AB8B-052B0386809C}" srcOrd="0" destOrd="0" presId="urn:microsoft.com/office/officeart/2005/8/layout/vList5"/>
    <dgm:cxn modelId="{9F490756-3F66-416D-94B3-F7BDBD5FB87D}" type="presParOf" srcId="{2A7E8ED7-B698-420B-AB8B-052B0386809C}" destId="{A7114822-2B59-45BA-A054-3C5E2597A512}" srcOrd="0" destOrd="0" presId="urn:microsoft.com/office/officeart/2005/8/layout/vList5"/>
    <dgm:cxn modelId="{8084407D-D491-41E0-9262-13D6EA1E110A}" type="presParOf" srcId="{8E4A20A0-C103-40F0-818C-F87010F78A11}" destId="{6FF32215-42D0-422F-A0BB-3CD05390CFBA}" srcOrd="1" destOrd="0" presId="urn:microsoft.com/office/officeart/2005/8/layout/vList5"/>
    <dgm:cxn modelId="{82AD23EE-6041-438E-9ADA-02698E51C257}" type="presParOf" srcId="{8E4A20A0-C103-40F0-818C-F87010F78A11}" destId="{B6E7993D-4ECC-4027-8629-DC013D8A8357}" srcOrd="2" destOrd="0" presId="urn:microsoft.com/office/officeart/2005/8/layout/vList5"/>
    <dgm:cxn modelId="{88AF26B9-B3C3-4C19-8AC8-008A8A9E47BD}" type="presParOf" srcId="{B6E7993D-4ECC-4027-8629-DC013D8A8357}" destId="{D56F6B95-5A50-4E08-9C88-D70C0F50229F}" srcOrd="0" destOrd="0" presId="urn:microsoft.com/office/officeart/2005/8/layout/vList5"/>
    <dgm:cxn modelId="{E950B492-2AE7-4670-8F9B-78BAC7BA7FB8}" type="presParOf" srcId="{8E4A20A0-C103-40F0-818C-F87010F78A11}" destId="{106F1D14-7143-4F7D-AB40-C85BFFF1E888}" srcOrd="3" destOrd="0" presId="urn:microsoft.com/office/officeart/2005/8/layout/vList5"/>
    <dgm:cxn modelId="{F3BA711A-F3CB-47B0-87C0-E6BC1798BE3D}" type="presParOf" srcId="{8E4A20A0-C103-40F0-818C-F87010F78A11}" destId="{4533340F-01A9-41C2-9F53-8088DDE264B7}" srcOrd="4" destOrd="0" presId="urn:microsoft.com/office/officeart/2005/8/layout/vList5"/>
    <dgm:cxn modelId="{9670C45F-59B1-4677-9793-76A0B375A7E2}" type="presParOf" srcId="{4533340F-01A9-41C2-9F53-8088DDE264B7}" destId="{B732922D-A790-4FCE-826C-74532BA3F452}" srcOrd="0" destOrd="0" presId="urn:microsoft.com/office/officeart/2005/8/layout/vList5"/>
    <dgm:cxn modelId="{27EA2A61-BF98-4F24-A333-0A489131BFB5}" type="presParOf" srcId="{8E4A20A0-C103-40F0-818C-F87010F78A11}" destId="{01B2A572-0262-45EA-A182-138DC8070388}" srcOrd="5" destOrd="0" presId="urn:microsoft.com/office/officeart/2005/8/layout/vList5"/>
    <dgm:cxn modelId="{68369973-05EA-4543-86CB-9C0CA860BB5F}" type="presParOf" srcId="{8E4A20A0-C103-40F0-818C-F87010F78A11}" destId="{A27483B0-50A5-4A2D-A5DF-2EEFE21126BE}" srcOrd="6" destOrd="0" presId="urn:microsoft.com/office/officeart/2005/8/layout/vList5"/>
    <dgm:cxn modelId="{3842509B-AC67-4CD5-B936-5AE3BEB37E31}" type="presParOf" srcId="{A27483B0-50A5-4A2D-A5DF-2EEFE21126BE}" destId="{7E95F528-3012-4490-AAB0-EA56C1A4680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56D712-C2B9-492C-BCC1-AE0048F301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DE25E69-47AD-4F98-B344-D7DF1584EA47}">
      <dgm:prSet phldrT="[Texto]" custT="1"/>
      <dgm:spPr/>
      <dgm:t>
        <a:bodyPr/>
        <a:lstStyle/>
        <a:p>
          <a:r>
            <a:rPr lang="pt-BR" sz="2000" dirty="0" smtClean="0"/>
            <a:t>Negócios</a:t>
          </a:r>
          <a:endParaRPr lang="pt-BR" sz="2000" dirty="0"/>
        </a:p>
      </dgm:t>
    </dgm:pt>
    <dgm:pt modelId="{0911886A-40E6-42E6-96A7-FA9AF645A45D}" type="parTrans" cxnId="{DE5FB249-2095-4951-A105-89DC0DCA5B6E}">
      <dgm:prSet/>
      <dgm:spPr/>
      <dgm:t>
        <a:bodyPr/>
        <a:lstStyle/>
        <a:p>
          <a:endParaRPr lang="pt-BR" sz="1050"/>
        </a:p>
      </dgm:t>
    </dgm:pt>
    <dgm:pt modelId="{01B677C6-95D6-41A6-9B79-EF84AA6C3D5C}" type="sibTrans" cxnId="{DE5FB249-2095-4951-A105-89DC0DCA5B6E}">
      <dgm:prSet/>
      <dgm:spPr/>
      <dgm:t>
        <a:bodyPr/>
        <a:lstStyle/>
        <a:p>
          <a:endParaRPr lang="pt-BR" sz="1050"/>
        </a:p>
      </dgm:t>
    </dgm:pt>
    <dgm:pt modelId="{372894B4-80FB-4775-B662-7CB081A70C90}">
      <dgm:prSet phldrT="[Texto]" custT="1"/>
      <dgm:spPr/>
      <dgm:t>
        <a:bodyPr/>
        <a:lstStyle/>
        <a:p>
          <a:r>
            <a:rPr lang="pt-BR" sz="2000" dirty="0" smtClean="0"/>
            <a:t>Aplicação</a:t>
          </a:r>
          <a:endParaRPr lang="pt-BR" sz="2000" dirty="0"/>
        </a:p>
      </dgm:t>
    </dgm:pt>
    <dgm:pt modelId="{C7C7EAEB-8D21-4F5B-B781-5D969E71351C}" type="parTrans" cxnId="{B2C2CF58-7FA0-4303-B07F-70FC3B7188D3}">
      <dgm:prSet/>
      <dgm:spPr/>
      <dgm:t>
        <a:bodyPr/>
        <a:lstStyle/>
        <a:p>
          <a:endParaRPr lang="pt-BR" sz="1050"/>
        </a:p>
      </dgm:t>
    </dgm:pt>
    <dgm:pt modelId="{C7844FD7-E52D-4899-A2C2-9772C10DBCF1}" type="sibTrans" cxnId="{B2C2CF58-7FA0-4303-B07F-70FC3B7188D3}">
      <dgm:prSet/>
      <dgm:spPr/>
      <dgm:t>
        <a:bodyPr/>
        <a:lstStyle/>
        <a:p>
          <a:endParaRPr lang="pt-BR" sz="1050"/>
        </a:p>
      </dgm:t>
    </dgm:pt>
    <dgm:pt modelId="{FBEF997E-7097-4DA4-A0DB-30D00851AC22}">
      <dgm:prSet phldrT="[Texto]" custT="1"/>
      <dgm:spPr/>
      <dgm:t>
        <a:bodyPr/>
        <a:lstStyle/>
        <a:p>
          <a:r>
            <a:rPr lang="pt-BR" sz="2000" dirty="0" smtClean="0"/>
            <a:t>Plataforma</a:t>
          </a:r>
          <a:endParaRPr lang="pt-BR" sz="2000" dirty="0"/>
        </a:p>
      </dgm:t>
    </dgm:pt>
    <dgm:pt modelId="{82EC096A-739B-4CB8-8C1C-2B3CFF79626E}" type="parTrans" cxnId="{4D916B7D-5F92-4316-BAAF-0803188194D1}">
      <dgm:prSet/>
      <dgm:spPr/>
      <dgm:t>
        <a:bodyPr/>
        <a:lstStyle/>
        <a:p>
          <a:endParaRPr lang="pt-BR" sz="1050"/>
        </a:p>
      </dgm:t>
    </dgm:pt>
    <dgm:pt modelId="{E336D3B8-7148-48C4-A401-1E8108409FA9}" type="sibTrans" cxnId="{4D916B7D-5F92-4316-BAAF-0803188194D1}">
      <dgm:prSet/>
      <dgm:spPr/>
      <dgm:t>
        <a:bodyPr/>
        <a:lstStyle/>
        <a:p>
          <a:endParaRPr lang="pt-BR" sz="1050"/>
        </a:p>
      </dgm:t>
    </dgm:pt>
    <dgm:pt modelId="{B53BA7DF-C397-4CF5-B491-40A213396A95}">
      <dgm:prSet phldrT="[Texto]" custT="1"/>
      <dgm:spPr/>
      <dgm:t>
        <a:bodyPr/>
        <a:lstStyle/>
        <a:p>
          <a:r>
            <a:rPr lang="pt-BR" sz="2000" dirty="0" smtClean="0"/>
            <a:t>Infraestrutura</a:t>
          </a:r>
          <a:endParaRPr lang="pt-BR" sz="2000" dirty="0"/>
        </a:p>
      </dgm:t>
    </dgm:pt>
    <dgm:pt modelId="{09130AEE-18C5-4BF3-ABC2-2484D41D5929}" type="parTrans" cxnId="{61CAC559-E6A0-421A-8B78-22BADE4D4B59}">
      <dgm:prSet/>
      <dgm:spPr/>
      <dgm:t>
        <a:bodyPr/>
        <a:lstStyle/>
        <a:p>
          <a:endParaRPr lang="pt-BR" sz="1050"/>
        </a:p>
      </dgm:t>
    </dgm:pt>
    <dgm:pt modelId="{92F5F162-92C4-4252-8226-81E026EE8CE6}" type="sibTrans" cxnId="{61CAC559-E6A0-421A-8B78-22BADE4D4B59}">
      <dgm:prSet/>
      <dgm:spPr/>
      <dgm:t>
        <a:bodyPr/>
        <a:lstStyle/>
        <a:p>
          <a:endParaRPr lang="pt-BR" sz="1050"/>
        </a:p>
      </dgm:t>
    </dgm:pt>
    <dgm:pt modelId="{8E4A20A0-C103-40F0-818C-F87010F78A11}" type="pres">
      <dgm:prSet presAssocID="{5556D712-C2B9-492C-BCC1-AE0048F301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A7E8ED7-B698-420B-AB8B-052B0386809C}" type="pres">
      <dgm:prSet presAssocID="{5DE25E69-47AD-4F98-B344-D7DF1584EA47}" presName="linNode" presStyleCnt="0"/>
      <dgm:spPr/>
    </dgm:pt>
    <dgm:pt modelId="{A7114822-2B59-45BA-A054-3C5E2597A512}" type="pres">
      <dgm:prSet presAssocID="{5DE25E69-47AD-4F98-B344-D7DF1584EA47}" presName="parentText" presStyleLbl="node1" presStyleIdx="0" presStyleCnt="4" custScaleX="129173" custLinFactNeighborX="-333" custLinFactNeighborY="47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F32215-42D0-422F-A0BB-3CD05390CFBA}" type="pres">
      <dgm:prSet presAssocID="{01B677C6-95D6-41A6-9B79-EF84AA6C3D5C}" presName="sp" presStyleCnt="0"/>
      <dgm:spPr/>
    </dgm:pt>
    <dgm:pt modelId="{B6E7993D-4ECC-4027-8629-DC013D8A8357}" type="pres">
      <dgm:prSet presAssocID="{372894B4-80FB-4775-B662-7CB081A70C90}" presName="linNode" presStyleCnt="0"/>
      <dgm:spPr/>
    </dgm:pt>
    <dgm:pt modelId="{D56F6B95-5A50-4E08-9C88-D70C0F50229F}" type="pres">
      <dgm:prSet presAssocID="{372894B4-80FB-4775-B662-7CB081A70C90}" presName="parentText" presStyleLbl="node1" presStyleIdx="1" presStyleCnt="4" custScaleX="12850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6F1D14-7143-4F7D-AB40-C85BFFF1E888}" type="pres">
      <dgm:prSet presAssocID="{C7844FD7-E52D-4899-A2C2-9772C10DBCF1}" presName="sp" presStyleCnt="0"/>
      <dgm:spPr/>
    </dgm:pt>
    <dgm:pt modelId="{4533340F-01A9-41C2-9F53-8088DDE264B7}" type="pres">
      <dgm:prSet presAssocID="{FBEF997E-7097-4DA4-A0DB-30D00851AC22}" presName="linNode" presStyleCnt="0"/>
      <dgm:spPr/>
    </dgm:pt>
    <dgm:pt modelId="{B732922D-A790-4FCE-826C-74532BA3F452}" type="pres">
      <dgm:prSet presAssocID="{FBEF997E-7097-4DA4-A0DB-30D00851AC22}" presName="parentText" presStyleLbl="node1" presStyleIdx="2" presStyleCnt="4" custScaleX="12850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B2A572-0262-45EA-A182-138DC8070388}" type="pres">
      <dgm:prSet presAssocID="{E336D3B8-7148-48C4-A401-1E8108409FA9}" presName="sp" presStyleCnt="0"/>
      <dgm:spPr/>
    </dgm:pt>
    <dgm:pt modelId="{A27483B0-50A5-4A2D-A5DF-2EEFE21126BE}" type="pres">
      <dgm:prSet presAssocID="{B53BA7DF-C397-4CF5-B491-40A213396A95}" presName="linNode" presStyleCnt="0"/>
      <dgm:spPr/>
    </dgm:pt>
    <dgm:pt modelId="{7E95F528-3012-4490-AAB0-EA56C1A46807}" type="pres">
      <dgm:prSet presAssocID="{B53BA7DF-C397-4CF5-B491-40A213396A95}" presName="parentText" presStyleLbl="node1" presStyleIdx="3" presStyleCnt="4" custScaleX="12865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1CAC559-E6A0-421A-8B78-22BADE4D4B59}" srcId="{5556D712-C2B9-492C-BCC1-AE0048F3010B}" destId="{B53BA7DF-C397-4CF5-B491-40A213396A95}" srcOrd="3" destOrd="0" parTransId="{09130AEE-18C5-4BF3-ABC2-2484D41D5929}" sibTransId="{92F5F162-92C4-4252-8226-81E026EE8CE6}"/>
    <dgm:cxn modelId="{A4265D61-5504-534D-99A6-E6FFED93C15C}" type="presOf" srcId="{FBEF997E-7097-4DA4-A0DB-30D00851AC22}" destId="{B732922D-A790-4FCE-826C-74532BA3F452}" srcOrd="0" destOrd="0" presId="urn:microsoft.com/office/officeart/2005/8/layout/vList5"/>
    <dgm:cxn modelId="{33AABCE8-A9EF-634C-BDFF-996295C6A16F}" type="presOf" srcId="{372894B4-80FB-4775-B662-7CB081A70C90}" destId="{D56F6B95-5A50-4E08-9C88-D70C0F50229F}" srcOrd="0" destOrd="0" presId="urn:microsoft.com/office/officeart/2005/8/layout/vList5"/>
    <dgm:cxn modelId="{B2C2CF58-7FA0-4303-B07F-70FC3B7188D3}" srcId="{5556D712-C2B9-492C-BCC1-AE0048F3010B}" destId="{372894B4-80FB-4775-B662-7CB081A70C90}" srcOrd="1" destOrd="0" parTransId="{C7C7EAEB-8D21-4F5B-B781-5D969E71351C}" sibTransId="{C7844FD7-E52D-4899-A2C2-9772C10DBCF1}"/>
    <dgm:cxn modelId="{0303C1AE-5A5A-9F45-B55A-BC4AA0214193}" type="presOf" srcId="{5DE25E69-47AD-4F98-B344-D7DF1584EA47}" destId="{A7114822-2B59-45BA-A054-3C5E2597A512}" srcOrd="0" destOrd="0" presId="urn:microsoft.com/office/officeart/2005/8/layout/vList5"/>
    <dgm:cxn modelId="{22900984-45BE-C344-915B-5600F97B41DE}" type="presOf" srcId="{5556D712-C2B9-492C-BCC1-AE0048F3010B}" destId="{8E4A20A0-C103-40F0-818C-F87010F78A11}" srcOrd="0" destOrd="0" presId="urn:microsoft.com/office/officeart/2005/8/layout/vList5"/>
    <dgm:cxn modelId="{7F28A1B7-2CDC-4F49-95D0-0B227357E51F}" type="presOf" srcId="{B53BA7DF-C397-4CF5-B491-40A213396A95}" destId="{7E95F528-3012-4490-AAB0-EA56C1A46807}" srcOrd="0" destOrd="0" presId="urn:microsoft.com/office/officeart/2005/8/layout/vList5"/>
    <dgm:cxn modelId="{DE5FB249-2095-4951-A105-89DC0DCA5B6E}" srcId="{5556D712-C2B9-492C-BCC1-AE0048F3010B}" destId="{5DE25E69-47AD-4F98-B344-D7DF1584EA47}" srcOrd="0" destOrd="0" parTransId="{0911886A-40E6-42E6-96A7-FA9AF645A45D}" sibTransId="{01B677C6-95D6-41A6-9B79-EF84AA6C3D5C}"/>
    <dgm:cxn modelId="{4D916B7D-5F92-4316-BAAF-0803188194D1}" srcId="{5556D712-C2B9-492C-BCC1-AE0048F3010B}" destId="{FBEF997E-7097-4DA4-A0DB-30D00851AC22}" srcOrd="2" destOrd="0" parTransId="{82EC096A-739B-4CB8-8C1C-2B3CFF79626E}" sibTransId="{E336D3B8-7148-48C4-A401-1E8108409FA9}"/>
    <dgm:cxn modelId="{EB245973-F1E6-5D4B-B5AB-8E29A46FC7FA}" type="presParOf" srcId="{8E4A20A0-C103-40F0-818C-F87010F78A11}" destId="{2A7E8ED7-B698-420B-AB8B-052B0386809C}" srcOrd="0" destOrd="0" presId="urn:microsoft.com/office/officeart/2005/8/layout/vList5"/>
    <dgm:cxn modelId="{2F822B82-2B24-9944-8BDD-6CB9CC07E1A2}" type="presParOf" srcId="{2A7E8ED7-B698-420B-AB8B-052B0386809C}" destId="{A7114822-2B59-45BA-A054-3C5E2597A512}" srcOrd="0" destOrd="0" presId="urn:microsoft.com/office/officeart/2005/8/layout/vList5"/>
    <dgm:cxn modelId="{E40DB856-7FF9-B040-9259-2A6965BDCFE1}" type="presParOf" srcId="{8E4A20A0-C103-40F0-818C-F87010F78A11}" destId="{6FF32215-42D0-422F-A0BB-3CD05390CFBA}" srcOrd="1" destOrd="0" presId="urn:microsoft.com/office/officeart/2005/8/layout/vList5"/>
    <dgm:cxn modelId="{66B5A6FD-2844-784E-A1C4-FD1B6AAED340}" type="presParOf" srcId="{8E4A20A0-C103-40F0-818C-F87010F78A11}" destId="{B6E7993D-4ECC-4027-8629-DC013D8A8357}" srcOrd="2" destOrd="0" presId="urn:microsoft.com/office/officeart/2005/8/layout/vList5"/>
    <dgm:cxn modelId="{B141858D-3210-0542-B808-41035A7B5C00}" type="presParOf" srcId="{B6E7993D-4ECC-4027-8629-DC013D8A8357}" destId="{D56F6B95-5A50-4E08-9C88-D70C0F50229F}" srcOrd="0" destOrd="0" presId="urn:microsoft.com/office/officeart/2005/8/layout/vList5"/>
    <dgm:cxn modelId="{B1978427-BB20-7649-A298-75AC9361FB30}" type="presParOf" srcId="{8E4A20A0-C103-40F0-818C-F87010F78A11}" destId="{106F1D14-7143-4F7D-AB40-C85BFFF1E888}" srcOrd="3" destOrd="0" presId="urn:microsoft.com/office/officeart/2005/8/layout/vList5"/>
    <dgm:cxn modelId="{8B4C9B35-9E27-4B44-81F0-1EF60DC93466}" type="presParOf" srcId="{8E4A20A0-C103-40F0-818C-F87010F78A11}" destId="{4533340F-01A9-41C2-9F53-8088DDE264B7}" srcOrd="4" destOrd="0" presId="urn:microsoft.com/office/officeart/2005/8/layout/vList5"/>
    <dgm:cxn modelId="{D476A882-568B-8F4F-AAE7-9BF242EF2D0B}" type="presParOf" srcId="{4533340F-01A9-41C2-9F53-8088DDE264B7}" destId="{B732922D-A790-4FCE-826C-74532BA3F452}" srcOrd="0" destOrd="0" presId="urn:microsoft.com/office/officeart/2005/8/layout/vList5"/>
    <dgm:cxn modelId="{6D0927FA-22F2-DF4B-A163-8CAD89087004}" type="presParOf" srcId="{8E4A20A0-C103-40F0-818C-F87010F78A11}" destId="{01B2A572-0262-45EA-A182-138DC8070388}" srcOrd="5" destOrd="0" presId="urn:microsoft.com/office/officeart/2005/8/layout/vList5"/>
    <dgm:cxn modelId="{0163CC34-3DFA-F54E-8634-8ACF6929D474}" type="presParOf" srcId="{8E4A20A0-C103-40F0-818C-F87010F78A11}" destId="{A27483B0-50A5-4A2D-A5DF-2EEFE21126BE}" srcOrd="6" destOrd="0" presId="urn:microsoft.com/office/officeart/2005/8/layout/vList5"/>
    <dgm:cxn modelId="{B50E0CF4-0635-AF42-AB4C-211FA1E7F2F1}" type="presParOf" srcId="{A27483B0-50A5-4A2D-A5DF-2EEFE21126BE}" destId="{7E95F528-3012-4490-AAB0-EA56C1A4680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14822-2B59-45BA-A054-3C5E2597A512}">
      <dsp:nvSpPr>
        <dsp:cNvPr id="0" name=""/>
        <dsp:cNvSpPr/>
      </dsp:nvSpPr>
      <dsp:spPr>
        <a:xfrm>
          <a:off x="1073972" y="3395"/>
          <a:ext cx="1875482" cy="495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Negócios</a:t>
          </a:r>
          <a:endParaRPr lang="pt-BR" sz="2000" kern="1200" dirty="0"/>
        </a:p>
      </dsp:txBody>
      <dsp:txXfrm>
        <a:off x="1098173" y="27596"/>
        <a:ext cx="1827080" cy="447362"/>
      </dsp:txXfrm>
    </dsp:sp>
    <dsp:sp modelId="{D56F6B95-5A50-4E08-9C88-D70C0F50229F}">
      <dsp:nvSpPr>
        <dsp:cNvPr id="0" name=""/>
        <dsp:cNvSpPr/>
      </dsp:nvSpPr>
      <dsp:spPr>
        <a:xfrm>
          <a:off x="1078807" y="521583"/>
          <a:ext cx="1865812" cy="495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Aplicação</a:t>
          </a:r>
          <a:endParaRPr lang="pt-BR" sz="2000" kern="1200" dirty="0"/>
        </a:p>
      </dsp:txBody>
      <dsp:txXfrm>
        <a:off x="1103008" y="545784"/>
        <a:ext cx="1817410" cy="447362"/>
      </dsp:txXfrm>
    </dsp:sp>
    <dsp:sp modelId="{B732922D-A790-4FCE-826C-74532BA3F452}">
      <dsp:nvSpPr>
        <dsp:cNvPr id="0" name=""/>
        <dsp:cNvSpPr/>
      </dsp:nvSpPr>
      <dsp:spPr>
        <a:xfrm>
          <a:off x="1078807" y="1042136"/>
          <a:ext cx="1865812" cy="495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Plataforma</a:t>
          </a:r>
          <a:endParaRPr lang="pt-BR" sz="2000" kern="1200" dirty="0"/>
        </a:p>
      </dsp:txBody>
      <dsp:txXfrm>
        <a:off x="1103008" y="1066337"/>
        <a:ext cx="1817410" cy="447362"/>
      </dsp:txXfrm>
    </dsp:sp>
    <dsp:sp modelId="{7E95F528-3012-4490-AAB0-EA56C1A46807}">
      <dsp:nvSpPr>
        <dsp:cNvPr id="0" name=""/>
        <dsp:cNvSpPr/>
      </dsp:nvSpPr>
      <dsp:spPr>
        <a:xfrm>
          <a:off x="1078807" y="1562689"/>
          <a:ext cx="1867932" cy="495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Infraestrutura</a:t>
          </a:r>
          <a:endParaRPr lang="pt-BR" sz="2000" kern="1200" dirty="0"/>
        </a:p>
      </dsp:txBody>
      <dsp:txXfrm>
        <a:off x="1103008" y="1586890"/>
        <a:ext cx="1819530" cy="447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14822-2B59-45BA-A054-3C5E2597A512}">
      <dsp:nvSpPr>
        <dsp:cNvPr id="0" name=""/>
        <dsp:cNvSpPr/>
      </dsp:nvSpPr>
      <dsp:spPr>
        <a:xfrm>
          <a:off x="1073972" y="3395"/>
          <a:ext cx="1875482" cy="495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Negócios</a:t>
          </a:r>
          <a:endParaRPr lang="pt-BR" sz="2000" kern="1200" dirty="0"/>
        </a:p>
      </dsp:txBody>
      <dsp:txXfrm>
        <a:off x="1098173" y="27596"/>
        <a:ext cx="1827080" cy="447362"/>
      </dsp:txXfrm>
    </dsp:sp>
    <dsp:sp modelId="{D56F6B95-5A50-4E08-9C88-D70C0F50229F}">
      <dsp:nvSpPr>
        <dsp:cNvPr id="0" name=""/>
        <dsp:cNvSpPr/>
      </dsp:nvSpPr>
      <dsp:spPr>
        <a:xfrm>
          <a:off x="1078807" y="521583"/>
          <a:ext cx="1865812" cy="495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Aplicação</a:t>
          </a:r>
          <a:endParaRPr lang="pt-BR" sz="2000" kern="1200" dirty="0"/>
        </a:p>
      </dsp:txBody>
      <dsp:txXfrm>
        <a:off x="1103008" y="545784"/>
        <a:ext cx="1817410" cy="447362"/>
      </dsp:txXfrm>
    </dsp:sp>
    <dsp:sp modelId="{B732922D-A790-4FCE-826C-74532BA3F452}">
      <dsp:nvSpPr>
        <dsp:cNvPr id="0" name=""/>
        <dsp:cNvSpPr/>
      </dsp:nvSpPr>
      <dsp:spPr>
        <a:xfrm>
          <a:off x="1078807" y="1042136"/>
          <a:ext cx="1865812" cy="495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Plataforma</a:t>
          </a:r>
          <a:endParaRPr lang="pt-BR" sz="2000" kern="1200" dirty="0"/>
        </a:p>
      </dsp:txBody>
      <dsp:txXfrm>
        <a:off x="1103008" y="1066337"/>
        <a:ext cx="1817410" cy="447362"/>
      </dsp:txXfrm>
    </dsp:sp>
    <dsp:sp modelId="{7E95F528-3012-4490-AAB0-EA56C1A46807}">
      <dsp:nvSpPr>
        <dsp:cNvPr id="0" name=""/>
        <dsp:cNvSpPr/>
      </dsp:nvSpPr>
      <dsp:spPr>
        <a:xfrm>
          <a:off x="1078807" y="1562689"/>
          <a:ext cx="1867932" cy="495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Infraestrutura</a:t>
          </a:r>
          <a:endParaRPr lang="pt-BR" sz="2000" kern="1200" dirty="0"/>
        </a:p>
      </dsp:txBody>
      <dsp:txXfrm>
        <a:off x="1103008" y="1586890"/>
        <a:ext cx="1819530" cy="447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14822-2B59-45BA-A054-3C5E2597A512}">
      <dsp:nvSpPr>
        <dsp:cNvPr id="0" name=""/>
        <dsp:cNvSpPr/>
      </dsp:nvSpPr>
      <dsp:spPr>
        <a:xfrm>
          <a:off x="1073972" y="3395"/>
          <a:ext cx="1875482" cy="495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Negócios</a:t>
          </a:r>
          <a:endParaRPr lang="pt-BR" sz="2000" kern="1200" dirty="0"/>
        </a:p>
      </dsp:txBody>
      <dsp:txXfrm>
        <a:off x="1098173" y="27596"/>
        <a:ext cx="1827080" cy="447362"/>
      </dsp:txXfrm>
    </dsp:sp>
    <dsp:sp modelId="{D56F6B95-5A50-4E08-9C88-D70C0F50229F}">
      <dsp:nvSpPr>
        <dsp:cNvPr id="0" name=""/>
        <dsp:cNvSpPr/>
      </dsp:nvSpPr>
      <dsp:spPr>
        <a:xfrm>
          <a:off x="1078807" y="521583"/>
          <a:ext cx="1865812" cy="495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Aplicação</a:t>
          </a:r>
          <a:endParaRPr lang="pt-BR" sz="2000" kern="1200" dirty="0"/>
        </a:p>
      </dsp:txBody>
      <dsp:txXfrm>
        <a:off x="1103008" y="545784"/>
        <a:ext cx="1817410" cy="447362"/>
      </dsp:txXfrm>
    </dsp:sp>
    <dsp:sp modelId="{B732922D-A790-4FCE-826C-74532BA3F452}">
      <dsp:nvSpPr>
        <dsp:cNvPr id="0" name=""/>
        <dsp:cNvSpPr/>
      </dsp:nvSpPr>
      <dsp:spPr>
        <a:xfrm>
          <a:off x="1078807" y="1042136"/>
          <a:ext cx="1865812" cy="495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Plataforma</a:t>
          </a:r>
          <a:endParaRPr lang="pt-BR" sz="2000" kern="1200" dirty="0"/>
        </a:p>
      </dsp:txBody>
      <dsp:txXfrm>
        <a:off x="1103008" y="1066337"/>
        <a:ext cx="1817410" cy="447362"/>
      </dsp:txXfrm>
    </dsp:sp>
    <dsp:sp modelId="{7E95F528-3012-4490-AAB0-EA56C1A46807}">
      <dsp:nvSpPr>
        <dsp:cNvPr id="0" name=""/>
        <dsp:cNvSpPr/>
      </dsp:nvSpPr>
      <dsp:spPr>
        <a:xfrm>
          <a:off x="1078807" y="1562689"/>
          <a:ext cx="1867932" cy="495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Infraestrutura</a:t>
          </a:r>
          <a:endParaRPr lang="pt-BR" sz="2000" kern="1200" dirty="0"/>
        </a:p>
      </dsp:txBody>
      <dsp:txXfrm>
        <a:off x="1103008" y="1586890"/>
        <a:ext cx="1819530" cy="447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0CCA20D-E96F-704D-9C86-4EAACB08A3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7D9210-C714-C944-BE15-9CDAB00D0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7A2E4D0-FE72-4FDE-BA94-8789410BF9A7}" type="datetimeFigureOut">
              <a:rPr lang="pt-BR"/>
              <a:pPr>
                <a:defRPr/>
              </a:pPr>
              <a:t>27/06/2019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8DCFA01-40B4-2C42-A932-4978F924B5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6D4108-8BAC-1748-8648-E7FB43B60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249EE3F-46E7-4CA5-8A61-0A50D516BD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933EA6F-246D-104A-BB5E-9AA3177F6D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45A0ED2-A57D-D643-B89D-06BF316644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D8CC047-CBDB-4F66-B51B-B6AB0F681252}" type="datetimeFigureOut">
              <a:rPr lang="pt-BR"/>
              <a:pPr>
                <a:defRPr/>
              </a:pPr>
              <a:t>27/06/2019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B3E5B273-4A2A-D74F-AE4E-D46E95DC32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647FC882-BECC-3C42-A03C-70569E51E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os estilos de texto mestres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9B9210-FC0F-234D-B581-6B2D022247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27427F-CE8A-FB48-88D2-34532B561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F1678AB-3C3C-40AD-8150-533622CFF5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1"/>
          <p:cNvSpPr>
            <a:spLocks noGrp="1"/>
          </p:cNvSpPr>
          <p:nvPr>
            <p:ph sz="quarter" idx="10"/>
          </p:nvPr>
        </p:nvSpPr>
        <p:spPr>
          <a:xfrm>
            <a:off x="609599" y="3200401"/>
            <a:ext cx="3972339" cy="1902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baseline="0">
                <a:solidFill>
                  <a:srgbClr val="174193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02371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ítulo 6"/>
          <p:cNvSpPr>
            <a:spLocks noGrp="1"/>
          </p:cNvSpPr>
          <p:nvPr>
            <p:ph type="title"/>
          </p:nvPr>
        </p:nvSpPr>
        <p:spPr>
          <a:xfrm>
            <a:off x="609599" y="3136900"/>
            <a:ext cx="5254487" cy="878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2400">
                <a:solidFill>
                  <a:srgbClr val="174193"/>
                </a:solidFill>
              </a:defRPr>
            </a:lvl1pPr>
          </a:lstStyle>
          <a:p>
            <a:r>
              <a:rPr lang="pt-BR" dirty="0"/>
              <a:t>Clique para editar estilo do título mestre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0"/>
          </p:nvPr>
        </p:nvSpPr>
        <p:spPr>
          <a:xfrm>
            <a:off x="609599" y="4094922"/>
            <a:ext cx="3892827" cy="94421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06169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405266" y="97972"/>
            <a:ext cx="6311348" cy="124239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pt-BR" dirty="0"/>
              <a:t>Clique para editar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1632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428851" y="1774371"/>
            <a:ext cx="5613400" cy="4508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405266" y="97972"/>
            <a:ext cx="6311348" cy="124239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pt-BR" dirty="0"/>
              <a:t>Clique para editar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9596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405266" y="1752600"/>
            <a:ext cx="5237162" cy="4508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6062663" y="1752600"/>
            <a:ext cx="5613400" cy="4508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405266" y="97972"/>
            <a:ext cx="6311348" cy="124239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pt-BR" dirty="0"/>
              <a:t>Clique para editar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9060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57521" y="3791728"/>
            <a:ext cx="3889928" cy="693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pt-BR" dirty="0"/>
              <a:t>Clique para editar estilo do título mestre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0"/>
          </p:nvPr>
        </p:nvSpPr>
        <p:spPr>
          <a:xfrm>
            <a:off x="4457521" y="4560691"/>
            <a:ext cx="3889927" cy="464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Espaço Reservado para Conteúdo 7"/>
          <p:cNvSpPr>
            <a:spLocks noGrp="1"/>
          </p:cNvSpPr>
          <p:nvPr>
            <p:ph sz="quarter" idx="11"/>
          </p:nvPr>
        </p:nvSpPr>
        <p:spPr>
          <a:xfrm>
            <a:off x="4457521" y="5101056"/>
            <a:ext cx="3889927" cy="464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36611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1.jpeg"/><Relationship Id="rId12" Type="http://schemas.openxmlformats.org/officeDocument/2006/relationships/image" Target="../media/image4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openxmlformats.org/officeDocument/2006/relationships/image" Target="../media/image46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tendimento@rnp.b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19.jpe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8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7.png"/><Relationship Id="rId4" Type="http://schemas.openxmlformats.org/officeDocument/2006/relationships/diagramData" Target="../diagrams/data1.xml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Conteúdo 5"/>
          <p:cNvSpPr txBox="1">
            <a:spLocks/>
          </p:cNvSpPr>
          <p:nvPr/>
        </p:nvSpPr>
        <p:spPr bwMode="auto">
          <a:xfrm>
            <a:off x="1149350" y="4654550"/>
            <a:ext cx="470693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altLang="pt-BR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Rodrigo Facio</a:t>
            </a:r>
          </a:p>
        </p:txBody>
      </p:sp>
      <p:sp>
        <p:nvSpPr>
          <p:cNvPr id="6147" name="Título 6"/>
          <p:cNvSpPr txBox="1">
            <a:spLocks/>
          </p:cNvSpPr>
          <p:nvPr/>
        </p:nvSpPr>
        <p:spPr bwMode="auto">
          <a:xfrm>
            <a:off x="1149350" y="3697288"/>
            <a:ext cx="7961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altLang="pt-BR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Soluções e Serviços Avançados da RNP - Nova Oferta de Serviço de Nuvem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Texto 1"/>
          <p:cNvSpPr>
            <a:spLocks noGrp="1"/>
          </p:cNvSpPr>
          <p:nvPr>
            <p:ph type="body" sz="quarter" idx="10"/>
          </p:nvPr>
        </p:nvSpPr>
        <p:spPr bwMode="auto">
          <a:xfrm>
            <a:off x="266700" y="1574800"/>
            <a:ext cx="7364413" cy="450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CASE DE USO DO COMPUTE@RNP</a:t>
            </a:r>
          </a:p>
          <a:p>
            <a:endParaRPr lang="pt-BR" altLang="pt-BR" b="1" smtClean="0">
              <a:solidFill>
                <a:srgbClr val="44546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Título 2"/>
          <p:cNvSpPr>
            <a:spLocks noGrp="1"/>
          </p:cNvSpPr>
          <p:nvPr>
            <p:ph type="title"/>
          </p:nvPr>
        </p:nvSpPr>
        <p:spPr bwMode="auto">
          <a:xfrm>
            <a:off x="404813" y="98425"/>
            <a:ext cx="6121400" cy="124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Soluções e Serviços Avançados da RNP - Nova Oferta de Serviço de Nuvem</a:t>
            </a:r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7102475" y="2476500"/>
            <a:ext cx="2576513" cy="1338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350" b="1" dirty="0">
                <a:solidFill>
                  <a:prstClr val="black"/>
                </a:solidFill>
              </a:rPr>
              <a:t>WORKLOAD:</a:t>
            </a:r>
            <a:r>
              <a:rPr lang="pt-BR" sz="1350" dirty="0">
                <a:solidFill>
                  <a:prstClr val="black"/>
                </a:solidFill>
              </a:rPr>
              <a:t> </a:t>
            </a:r>
          </a:p>
          <a:p>
            <a:pPr>
              <a:defRPr/>
            </a:pPr>
            <a:endParaRPr lang="pt-BR" sz="1350" dirty="0">
              <a:solidFill>
                <a:prstClr val="black"/>
              </a:solidFill>
            </a:endParaRPr>
          </a:p>
          <a:p>
            <a:pPr>
              <a:defRPr/>
            </a:pPr>
            <a:endParaRPr lang="pt-BR" sz="1350" dirty="0">
              <a:solidFill>
                <a:prstClr val="black"/>
              </a:solidFill>
            </a:endParaRPr>
          </a:p>
          <a:p>
            <a:pPr>
              <a:defRPr/>
            </a:pPr>
            <a:endParaRPr lang="pt-BR" sz="1350" dirty="0">
              <a:solidFill>
                <a:prstClr val="black"/>
              </a:solidFill>
            </a:endParaRPr>
          </a:p>
          <a:p>
            <a:pPr>
              <a:defRPr/>
            </a:pPr>
            <a:endParaRPr lang="pt-BR" sz="135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pt-BR" sz="1350" dirty="0">
              <a:solidFill>
                <a:prstClr val="black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7005638" y="4011613"/>
            <a:ext cx="3036887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350" b="1" dirty="0">
                <a:solidFill>
                  <a:prstClr val="black"/>
                </a:solidFill>
              </a:rPr>
              <a:t>Utilização do COMPUTE@RNP:</a:t>
            </a:r>
            <a:r>
              <a:rPr lang="pt-BR" sz="1350" dirty="0">
                <a:solidFill>
                  <a:prstClr val="black"/>
                </a:solidFill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Total de 18 </a:t>
            </a:r>
            <a:r>
              <a:rPr lang="pt-BR" sz="1350" dirty="0" err="1">
                <a:solidFill>
                  <a:prstClr val="black"/>
                </a:solidFill>
              </a:rPr>
              <a:t>VMs</a:t>
            </a:r>
            <a:endParaRPr lang="pt-BR" sz="1350" dirty="0">
              <a:solidFill>
                <a:prstClr val="black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65 </a:t>
            </a:r>
            <a:r>
              <a:rPr lang="pt-BR" sz="1350" dirty="0" err="1">
                <a:solidFill>
                  <a:prstClr val="black"/>
                </a:solidFill>
              </a:rPr>
              <a:t>vCPUS</a:t>
            </a:r>
            <a:endParaRPr lang="pt-BR" sz="1350" dirty="0">
              <a:solidFill>
                <a:prstClr val="black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112 GB RAM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3.4 TB DISCO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5 Redes 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4 IPs validos 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1 VPN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Média Investimento / Mês</a:t>
            </a:r>
          </a:p>
          <a:p>
            <a:pPr lvl="1">
              <a:defRPr/>
            </a:pPr>
            <a:r>
              <a:rPr lang="pt-BR" sz="1350" dirty="0">
                <a:solidFill>
                  <a:prstClr val="black"/>
                </a:solidFill>
              </a:rPr>
              <a:t>R$ 3.499,44</a:t>
            </a:r>
          </a:p>
        </p:txBody>
      </p:sp>
      <p:pic>
        <p:nvPicPr>
          <p:cNvPr id="14342" name="Picture 4" descr="logo vert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232025"/>
            <a:ext cx="12954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tângulo 31"/>
          <p:cNvSpPr>
            <a:spLocks noChangeArrowheads="1"/>
          </p:cNvSpPr>
          <p:nvPr/>
        </p:nvSpPr>
        <p:spPr bwMode="auto">
          <a:xfrm>
            <a:off x="2732088" y="2905125"/>
            <a:ext cx="35925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500" b="1">
                <a:solidFill>
                  <a:srgbClr val="222222"/>
                </a:solidFill>
                <a:latin typeface="Arial" panose="020B0604020202020204" pitchFamily="34" charset="0"/>
              </a:rPr>
              <a:t>Instituto Federal de Educação, Ciência e Tecnologia de Minas Gerais</a:t>
            </a:r>
            <a:endParaRPr lang="pt-BR" altLang="pt-BR" sz="1500" b="1">
              <a:solidFill>
                <a:srgbClr val="000000"/>
              </a:solidFill>
            </a:endParaRPr>
          </a:p>
        </p:txBody>
      </p:sp>
      <p:sp>
        <p:nvSpPr>
          <p:cNvPr id="33" name="Retângulo Arredondado 32"/>
          <p:cNvSpPr/>
          <p:nvPr/>
        </p:nvSpPr>
        <p:spPr>
          <a:xfrm>
            <a:off x="4081463" y="3705225"/>
            <a:ext cx="1531937" cy="2514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13">
              <a:solidFill>
                <a:prstClr val="white"/>
              </a:solidFill>
            </a:endParaRPr>
          </a:p>
        </p:txBody>
      </p:sp>
      <p:sp>
        <p:nvSpPr>
          <p:cNvPr id="34" name="Retângulo Arredondado 33"/>
          <p:cNvSpPr/>
          <p:nvPr/>
        </p:nvSpPr>
        <p:spPr>
          <a:xfrm>
            <a:off x="4232275" y="5607050"/>
            <a:ext cx="127635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13">
              <a:solidFill>
                <a:prstClr val="white"/>
              </a:solidFill>
            </a:endParaRPr>
          </a:p>
        </p:txBody>
      </p:sp>
      <p:sp>
        <p:nvSpPr>
          <p:cNvPr id="14346" name="CaixaDeTexto 34"/>
          <p:cNvSpPr txBox="1">
            <a:spLocks noChangeArrowheads="1"/>
          </p:cNvSpPr>
          <p:nvPr/>
        </p:nvSpPr>
        <p:spPr bwMode="auto">
          <a:xfrm>
            <a:off x="4664075" y="3705225"/>
            <a:ext cx="5572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500" b="1">
                <a:solidFill>
                  <a:srgbClr val="000000"/>
                </a:solidFill>
              </a:rPr>
              <a:t>IaaS</a:t>
            </a:r>
          </a:p>
        </p:txBody>
      </p:sp>
      <p:sp>
        <p:nvSpPr>
          <p:cNvPr id="36" name="Retângulo Arredondado 35"/>
          <p:cNvSpPr/>
          <p:nvPr/>
        </p:nvSpPr>
        <p:spPr>
          <a:xfrm>
            <a:off x="4232275" y="4011613"/>
            <a:ext cx="1276350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13">
              <a:solidFill>
                <a:prstClr val="white"/>
              </a:solidFill>
            </a:endParaRPr>
          </a:p>
        </p:txBody>
      </p:sp>
      <p:graphicFrame>
        <p:nvGraphicFramePr>
          <p:cNvPr id="37" name="Espaço Reservado para Conteúdo 3"/>
          <p:cNvGraphicFramePr>
            <a:graphicFrameLocks/>
          </p:cNvGraphicFramePr>
          <p:nvPr/>
        </p:nvGraphicFramePr>
        <p:xfrm>
          <a:off x="1041865" y="4011252"/>
          <a:ext cx="4033097" cy="205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49" name="Picture 4" descr="logo vert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4333875"/>
            <a:ext cx="9271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onector reto 5"/>
          <p:cNvSpPr/>
          <p:nvPr/>
        </p:nvSpPr>
        <p:spPr>
          <a:xfrm rot="5400000" flipV="1">
            <a:off x="4729396" y="4339281"/>
            <a:ext cx="3787643" cy="4194"/>
          </a:xfrm>
          <a:prstGeom prst="line">
            <a:avLst/>
          </a:prstGeom>
          <a:ln w="25400">
            <a:solidFill>
              <a:srgbClr val="FF66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353" name="Picture 2" descr="esultado de imagem para RN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5648325"/>
            <a:ext cx="8524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2" descr="esultado de imagem para sei sistema eletronico de informaçã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2795588"/>
            <a:ext cx="782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CaixaDeTexto 41"/>
          <p:cNvSpPr txBox="1">
            <a:spLocks noChangeArrowheads="1"/>
          </p:cNvSpPr>
          <p:nvPr/>
        </p:nvSpPr>
        <p:spPr bwMode="auto">
          <a:xfrm>
            <a:off x="8107363" y="2967038"/>
            <a:ext cx="2160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400"/>
              <a:t>(Produção e homologação)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Texto 1"/>
          <p:cNvSpPr>
            <a:spLocks noGrp="1"/>
          </p:cNvSpPr>
          <p:nvPr>
            <p:ph type="body" sz="quarter" idx="10"/>
          </p:nvPr>
        </p:nvSpPr>
        <p:spPr bwMode="auto">
          <a:xfrm>
            <a:off x="266700" y="1574800"/>
            <a:ext cx="7364413" cy="450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dirty="0" smtClean="0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CASE DE USO </a:t>
            </a:r>
            <a:r>
              <a:rPr lang="pt-BR" altLang="pt-BR" b="1" dirty="0" smtClean="0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 COMPUTE@RNP</a:t>
            </a:r>
            <a:endParaRPr lang="pt-BR" altLang="pt-BR" b="1" dirty="0" smtClean="0">
              <a:solidFill>
                <a:srgbClr val="44546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BR" altLang="pt-BR" b="1" dirty="0" smtClean="0">
              <a:solidFill>
                <a:srgbClr val="44546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Título 2"/>
          <p:cNvSpPr>
            <a:spLocks noGrp="1"/>
          </p:cNvSpPr>
          <p:nvPr>
            <p:ph type="title"/>
          </p:nvPr>
        </p:nvSpPr>
        <p:spPr bwMode="auto">
          <a:xfrm>
            <a:off x="404813" y="98425"/>
            <a:ext cx="6121400" cy="124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Soluções e Serviços Avançados da RNP - Nova Oferta de Serviço de Nuvem</a:t>
            </a:r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51650" y="2132013"/>
            <a:ext cx="1731963" cy="30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350" b="1" dirty="0">
                <a:solidFill>
                  <a:prstClr val="black"/>
                </a:solidFill>
              </a:rPr>
              <a:t>WORKLOAD:</a:t>
            </a:r>
            <a:endParaRPr lang="pt-BR" sz="1350" dirty="0">
              <a:solidFill>
                <a:prstClr val="black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823075" y="3246438"/>
            <a:ext cx="3036888" cy="320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350" b="1" dirty="0">
                <a:solidFill>
                  <a:prstClr val="black"/>
                </a:solidFill>
              </a:rPr>
              <a:t>Utilização </a:t>
            </a:r>
            <a:r>
              <a:rPr lang="pt-BR" sz="1350" b="1" dirty="0" smtClean="0">
                <a:solidFill>
                  <a:prstClr val="black"/>
                </a:solidFill>
              </a:rPr>
              <a:t>do COMPUTE@RNP:</a:t>
            </a:r>
            <a:r>
              <a:rPr lang="pt-BR" sz="1350" dirty="0" smtClean="0">
                <a:solidFill>
                  <a:prstClr val="black"/>
                </a:solidFill>
              </a:rPr>
              <a:t> </a:t>
            </a:r>
            <a:endParaRPr lang="pt-BR" sz="135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Recursos nativos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AWS </a:t>
            </a:r>
            <a:r>
              <a:rPr lang="pt-BR" sz="1350" dirty="0" err="1">
                <a:solidFill>
                  <a:prstClr val="black"/>
                </a:solidFill>
              </a:rPr>
              <a:t>Shield</a:t>
            </a:r>
            <a:endParaRPr lang="pt-BR" sz="1350" dirty="0">
              <a:solidFill>
                <a:prstClr val="black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WAF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 err="1">
                <a:solidFill>
                  <a:prstClr val="black"/>
                </a:solidFill>
              </a:rPr>
              <a:t>Route</a:t>
            </a:r>
            <a:r>
              <a:rPr lang="pt-BR" sz="1350" dirty="0">
                <a:solidFill>
                  <a:prstClr val="black"/>
                </a:solidFill>
              </a:rPr>
              <a:t> 53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 err="1">
                <a:solidFill>
                  <a:prstClr val="black"/>
                </a:solidFill>
              </a:rPr>
              <a:t>CloudFront</a:t>
            </a:r>
            <a:endParaRPr lang="pt-BR" sz="1350" dirty="0">
              <a:solidFill>
                <a:prstClr val="black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S3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API Gateway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Lambda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 err="1">
                <a:solidFill>
                  <a:prstClr val="black"/>
                </a:solidFill>
              </a:rPr>
              <a:t>DynamoDB</a:t>
            </a:r>
            <a:endParaRPr lang="pt-BR" sz="1350" dirty="0">
              <a:solidFill>
                <a:prstClr val="black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 err="1">
                <a:solidFill>
                  <a:prstClr val="black"/>
                </a:solidFill>
              </a:rPr>
              <a:t>reCaptcha</a:t>
            </a:r>
            <a:endParaRPr lang="pt-BR" sz="1350" dirty="0">
              <a:solidFill>
                <a:prstClr val="black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MySQL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Cassandra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 err="1">
                <a:solidFill>
                  <a:prstClr val="black"/>
                </a:solidFill>
              </a:rPr>
              <a:t>PostgreSQL</a:t>
            </a:r>
            <a:endParaRPr lang="pt-BR" sz="1350" dirty="0">
              <a:solidFill>
                <a:prstClr val="black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 err="1">
                <a:solidFill>
                  <a:prstClr val="black"/>
                </a:solidFill>
              </a:rPr>
              <a:t>GeoServer</a:t>
            </a:r>
            <a:endParaRPr lang="pt-BR" sz="1350" dirty="0">
              <a:solidFill>
                <a:prstClr val="black"/>
              </a:solidFill>
            </a:endParaRPr>
          </a:p>
        </p:txBody>
      </p:sp>
      <p:sp>
        <p:nvSpPr>
          <p:cNvPr id="20" name="Retângulo Arredondado 19"/>
          <p:cNvSpPr/>
          <p:nvPr/>
        </p:nvSpPr>
        <p:spPr>
          <a:xfrm>
            <a:off x="3932238" y="3538538"/>
            <a:ext cx="1531937" cy="25161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13">
              <a:solidFill>
                <a:prstClr val="white"/>
              </a:solidFill>
            </a:endParaRPr>
          </a:p>
        </p:txBody>
      </p:sp>
      <p:sp>
        <p:nvSpPr>
          <p:cNvPr id="21" name="Retângulo Arredondado 20"/>
          <p:cNvSpPr/>
          <p:nvPr/>
        </p:nvSpPr>
        <p:spPr>
          <a:xfrm>
            <a:off x="4079875" y="4378325"/>
            <a:ext cx="1276350" cy="520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13">
              <a:solidFill>
                <a:prstClr val="white"/>
              </a:solidFill>
            </a:endParaRPr>
          </a:p>
        </p:txBody>
      </p:sp>
      <p:sp>
        <p:nvSpPr>
          <p:cNvPr id="15368" name="CaixaDeTexto 21"/>
          <p:cNvSpPr txBox="1">
            <a:spLocks noChangeArrowheads="1"/>
          </p:cNvSpPr>
          <p:nvPr/>
        </p:nvSpPr>
        <p:spPr bwMode="auto">
          <a:xfrm>
            <a:off x="4513263" y="3538538"/>
            <a:ext cx="5588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500" b="1">
                <a:solidFill>
                  <a:srgbClr val="000000"/>
                </a:solidFill>
              </a:rPr>
              <a:t>IaaS</a:t>
            </a:r>
          </a:p>
        </p:txBody>
      </p:sp>
      <p:sp>
        <p:nvSpPr>
          <p:cNvPr id="23" name="Retângulo Arredondado 22"/>
          <p:cNvSpPr/>
          <p:nvPr/>
        </p:nvSpPr>
        <p:spPr>
          <a:xfrm>
            <a:off x="4083050" y="3844925"/>
            <a:ext cx="1276350" cy="501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13">
              <a:solidFill>
                <a:prstClr val="white"/>
              </a:solidFill>
            </a:endParaRPr>
          </a:p>
        </p:txBody>
      </p:sp>
      <p:graphicFrame>
        <p:nvGraphicFramePr>
          <p:cNvPr id="24" name="Espaço Reservado para Conteúdo 3"/>
          <p:cNvGraphicFramePr>
            <a:graphicFrameLocks/>
          </p:cNvGraphicFramePr>
          <p:nvPr/>
        </p:nvGraphicFramePr>
        <p:xfrm>
          <a:off x="892236" y="3844997"/>
          <a:ext cx="4033097" cy="205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Conector reto 5"/>
          <p:cNvSpPr/>
          <p:nvPr/>
        </p:nvSpPr>
        <p:spPr>
          <a:xfrm rot="5400000" flipV="1">
            <a:off x="4579767" y="4173026"/>
            <a:ext cx="3787643" cy="4194"/>
          </a:xfrm>
          <a:prstGeom prst="line">
            <a:avLst/>
          </a:prstGeom>
          <a:ln w="25400">
            <a:solidFill>
              <a:srgbClr val="FF66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374" name="Picture 2" descr="esultado de imagem para RN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4403725"/>
            <a:ext cx="854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6" descr="esultado de imagem para sibb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2452688"/>
            <a:ext cx="13192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Imagem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2362200"/>
            <a:ext cx="17414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Imagem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362200"/>
            <a:ext cx="22034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Imagem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3" y="2474913"/>
            <a:ext cx="141763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Imagem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3863975"/>
            <a:ext cx="5905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Imagem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4076700"/>
            <a:ext cx="10779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tângulo Arredondado 46"/>
          <p:cNvSpPr/>
          <p:nvPr/>
        </p:nvSpPr>
        <p:spPr>
          <a:xfrm>
            <a:off x="4079875" y="4924425"/>
            <a:ext cx="1276350" cy="979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13">
              <a:solidFill>
                <a:prstClr val="white"/>
              </a:solidFill>
            </a:endParaRPr>
          </a:p>
        </p:txBody>
      </p:sp>
      <p:pic>
        <p:nvPicPr>
          <p:cNvPr id="15382" name="Imagem 4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5192713"/>
            <a:ext cx="8461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16" descr="https://wildfor.life/sites/default/files/collaborators/unenvironment_logo_portuguese_shor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2393950"/>
            <a:ext cx="1195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2"/>
          <p:cNvSpPr>
            <a:spLocks noGrp="1"/>
          </p:cNvSpPr>
          <p:nvPr>
            <p:ph type="title"/>
          </p:nvPr>
        </p:nvSpPr>
        <p:spPr bwMode="auto">
          <a:xfrm>
            <a:off x="404813" y="98425"/>
            <a:ext cx="6121400" cy="124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Soluções e Serviços Avançados da RNP - Nova Oferta de Serviço de Nuvem</a:t>
            </a:r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59" name="Espaço Reservado para Texto 1"/>
          <p:cNvSpPr>
            <a:spLocks noGrp="1"/>
          </p:cNvSpPr>
          <p:nvPr>
            <p:ph type="body" sz="quarter" idx="10"/>
          </p:nvPr>
        </p:nvSpPr>
        <p:spPr bwMode="auto">
          <a:xfrm>
            <a:off x="428625" y="1774825"/>
            <a:ext cx="5613400" cy="450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Conector reto 5"/>
          <p:cNvSpPr/>
          <p:nvPr/>
        </p:nvSpPr>
        <p:spPr>
          <a:xfrm rot="5400000" flipV="1">
            <a:off x="4146333" y="4146544"/>
            <a:ext cx="3787643" cy="4194"/>
          </a:xfrm>
          <a:prstGeom prst="line">
            <a:avLst/>
          </a:prstGeom>
          <a:ln w="25400">
            <a:solidFill>
              <a:srgbClr val="FF66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463" name="CaixaDeTexto 68"/>
          <p:cNvSpPr txBox="1">
            <a:spLocks noChangeArrowheads="1"/>
          </p:cNvSpPr>
          <p:nvPr/>
        </p:nvSpPr>
        <p:spPr bwMode="auto">
          <a:xfrm>
            <a:off x="6700838" y="2487613"/>
            <a:ext cx="5068887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001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Blip>
                <a:blip r:embed="rId2"/>
              </a:buBlip>
            </a:pPr>
            <a:r>
              <a:rPr lang="pt-BR" altLang="pt-BR" sz="150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 abertura de chamado no Service Desk </a:t>
            </a:r>
          </a:p>
          <a:p>
            <a:pPr lvl="1">
              <a:buFontTx/>
              <a:buBlip>
                <a:blip r:embed="rId2"/>
              </a:buBlip>
            </a:pPr>
            <a:r>
              <a:rPr lang="pt-BR" altLang="pt-BR" sz="150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para </a:t>
            </a:r>
            <a:r>
              <a:rPr lang="pt-BR" altLang="pt-BR" sz="150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atendimento@rnp.br</a:t>
            </a:r>
            <a:r>
              <a:rPr lang="pt-BR" altLang="pt-BR" sz="150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contendo:</a:t>
            </a:r>
          </a:p>
          <a:p>
            <a:pPr lvl="1">
              <a:buFontTx/>
              <a:buBlip>
                <a:blip r:embed="rId2"/>
              </a:buBlip>
            </a:pPr>
            <a:endParaRPr lang="pt-BR" altLang="pt-BR" sz="150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Tx/>
              <a:buBlip>
                <a:blip r:embed="rId2"/>
              </a:buBlip>
            </a:pPr>
            <a:r>
              <a:rPr lang="pt-BR" altLang="pt-BR" sz="150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o Workload deseja migrar ?</a:t>
            </a:r>
          </a:p>
          <a:p>
            <a:pPr lvl="2">
              <a:buFontTx/>
              <a:buBlip>
                <a:blip r:embed="rId2"/>
              </a:buBlip>
            </a:pPr>
            <a:r>
              <a:rPr lang="pt-BR" altLang="pt-BR" sz="150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a capacidade desejada ?</a:t>
            </a:r>
          </a:p>
          <a:p>
            <a:pPr lvl="2">
              <a:buFontTx/>
              <a:buBlip>
                <a:blip r:embed="rId2"/>
              </a:buBlip>
            </a:pPr>
            <a:r>
              <a:rPr lang="pt-BR" altLang="pt-BR" sz="150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a arquitetura ?</a:t>
            </a:r>
          </a:p>
          <a:p>
            <a:pPr lvl="2">
              <a:buFontTx/>
              <a:buBlip>
                <a:blip r:embed="rId2"/>
              </a:buBlip>
            </a:pPr>
            <a:r>
              <a:rPr lang="pt-BR" altLang="pt-BR" sz="150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o orçamento disponível ?</a:t>
            </a:r>
          </a:p>
          <a:p>
            <a:pPr lvl="2">
              <a:buFontTx/>
              <a:buBlip>
                <a:blip r:embed="rId2"/>
              </a:buBlip>
            </a:pPr>
            <a:r>
              <a:rPr lang="pt-BR" altLang="pt-BR" sz="150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deseja iniciar o uso ?</a:t>
            </a:r>
          </a:p>
          <a:p>
            <a:pPr lvl="2">
              <a:buFontTx/>
              <a:buBlip>
                <a:blip r:embed="rId2"/>
              </a:buBlip>
            </a:pPr>
            <a:endParaRPr lang="pt-BR" altLang="pt-BR" sz="150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t-BR" altLang="pt-BR" sz="150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Responderemos:</a:t>
            </a:r>
          </a:p>
          <a:p>
            <a:pPr lvl="1">
              <a:buFontTx/>
              <a:buBlip>
                <a:blip r:embed="rId2"/>
              </a:buBlip>
            </a:pPr>
            <a:r>
              <a:rPr lang="pt-BR" altLang="pt-BR" sz="150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Precificação</a:t>
            </a:r>
          </a:p>
          <a:p>
            <a:pPr lvl="1">
              <a:buFontTx/>
              <a:buBlip>
                <a:blip r:embed="rId2"/>
              </a:buBlip>
            </a:pPr>
            <a:r>
              <a:rPr lang="pt-BR" altLang="pt-BR" sz="150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Opções de atendimento / modelagem</a:t>
            </a:r>
          </a:p>
          <a:p>
            <a:pPr lvl="1">
              <a:buFontTx/>
              <a:buBlip>
                <a:blip r:embed="rId2"/>
              </a:buBlip>
            </a:pPr>
            <a:r>
              <a:rPr lang="pt-BR" altLang="pt-BR" sz="150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 de contratação</a:t>
            </a:r>
          </a:p>
          <a:p>
            <a:pPr lvl="2">
              <a:buFontTx/>
              <a:buBlip>
                <a:blip r:embed="rId2"/>
              </a:buBlip>
            </a:pPr>
            <a:endParaRPr lang="pt-BR" altLang="pt-BR" sz="150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Blip>
                <a:blip r:embed="rId2"/>
              </a:buBlip>
            </a:pPr>
            <a:endParaRPr lang="pt-BR" altLang="pt-BR" sz="150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4" name="Retângulo 69"/>
          <p:cNvSpPr>
            <a:spLocks noChangeArrowheads="1"/>
          </p:cNvSpPr>
          <p:nvPr/>
        </p:nvSpPr>
        <p:spPr bwMode="auto">
          <a:xfrm>
            <a:off x="844550" y="2487613"/>
            <a:ext cx="40544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400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 ser um dos primeiros a usar o serviço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Texto 1"/>
          <p:cNvSpPr>
            <a:spLocks noGrp="1"/>
          </p:cNvSpPr>
          <p:nvPr>
            <p:ph type="body" sz="quarter" idx="10"/>
          </p:nvPr>
        </p:nvSpPr>
        <p:spPr bwMode="auto">
          <a:xfrm>
            <a:off x="266700" y="1574800"/>
            <a:ext cx="7364413" cy="450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FLUXO DE ATENDIMENTO PARA GRANDES WORKLOADS</a:t>
            </a:r>
          </a:p>
          <a:p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Título 2"/>
          <p:cNvSpPr>
            <a:spLocks noGrp="1"/>
          </p:cNvSpPr>
          <p:nvPr>
            <p:ph type="title"/>
          </p:nvPr>
        </p:nvSpPr>
        <p:spPr bwMode="auto">
          <a:xfrm>
            <a:off x="404813" y="98425"/>
            <a:ext cx="6121400" cy="124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Soluções e Serviços Avançados da RNP - Nova Oferta de Serviço de Nuvem</a:t>
            </a:r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8436" name="Grupo 8"/>
          <p:cNvGrpSpPr>
            <a:grpSpLocks/>
          </p:cNvGrpSpPr>
          <p:nvPr/>
        </p:nvGrpSpPr>
        <p:grpSpPr bwMode="auto">
          <a:xfrm>
            <a:off x="3722688" y="2238375"/>
            <a:ext cx="4383087" cy="355600"/>
            <a:chOff x="2003578" y="5023413"/>
            <a:chExt cx="2118938" cy="567159"/>
          </a:xfrm>
        </p:grpSpPr>
        <p:sp>
          <p:nvSpPr>
            <p:cNvPr id="11" name="Retângulo 10"/>
            <p:cNvSpPr/>
            <p:nvPr/>
          </p:nvSpPr>
          <p:spPr>
            <a:xfrm>
              <a:off x="2085695" y="5023413"/>
              <a:ext cx="2036821" cy="5671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05000" tIns="135000" rIns="135000" bIns="135000" anchor="ctr"/>
            <a:lstStyle/>
            <a:p>
              <a:pPr algn="ctr">
                <a:lnSpc>
                  <a:spcPct val="140000"/>
                </a:lnSpc>
                <a:defRPr/>
              </a:pPr>
              <a:endParaRPr lang="pt-BR" sz="1200" dirty="0" err="1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8487" name="CaixaDeTexto 17"/>
            <p:cNvSpPr txBox="1">
              <a:spLocks noChangeArrowheads="1"/>
            </p:cNvSpPr>
            <p:nvPr/>
          </p:nvSpPr>
          <p:spPr bwMode="auto">
            <a:xfrm>
              <a:off x="2003578" y="5143352"/>
              <a:ext cx="1888065" cy="440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pt-BR" altLang="pt-BR" sz="1200" b="1">
                  <a:solidFill>
                    <a:srgbClr val="FFFFFF"/>
                  </a:solidFill>
                </a:rPr>
                <a:t>IDENTIFICAÇÃO DE DEMANDA  DO CLIENTE</a:t>
              </a:r>
            </a:p>
          </p:txBody>
        </p:sp>
      </p:grpSp>
      <p:grpSp>
        <p:nvGrpSpPr>
          <p:cNvPr id="18437" name="Grupo 32"/>
          <p:cNvGrpSpPr>
            <a:grpSpLocks/>
          </p:cNvGrpSpPr>
          <p:nvPr/>
        </p:nvGrpSpPr>
        <p:grpSpPr bwMode="auto">
          <a:xfrm>
            <a:off x="3470275" y="3279775"/>
            <a:ext cx="5076825" cy="344488"/>
            <a:chOff x="2003578" y="5023413"/>
            <a:chExt cx="2320377" cy="610882"/>
          </a:xfrm>
        </p:grpSpPr>
        <p:sp>
          <p:nvSpPr>
            <p:cNvPr id="20" name="Retângulo 19"/>
            <p:cNvSpPr/>
            <p:nvPr/>
          </p:nvSpPr>
          <p:spPr>
            <a:xfrm>
              <a:off x="2085568" y="5023413"/>
              <a:ext cx="2036678" cy="5658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05000" tIns="135000" rIns="135000" bIns="135000" anchor="ctr"/>
            <a:lstStyle/>
            <a:p>
              <a:pPr algn="ctr">
                <a:lnSpc>
                  <a:spcPct val="140000"/>
                </a:lnSpc>
                <a:defRPr/>
              </a:pPr>
              <a:endParaRPr lang="pt-BR" sz="1200" dirty="0" err="1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8485" name="CaixaDeTexto 20"/>
            <p:cNvSpPr txBox="1">
              <a:spLocks noChangeArrowheads="1"/>
            </p:cNvSpPr>
            <p:nvPr/>
          </p:nvSpPr>
          <p:spPr bwMode="auto">
            <a:xfrm>
              <a:off x="2003578" y="5143354"/>
              <a:ext cx="2320377" cy="490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pt-BR" altLang="pt-BR" sz="1200" b="1">
                  <a:solidFill>
                    <a:srgbClr val="FFFFFF"/>
                  </a:solidFill>
                </a:rPr>
                <a:t>ELABORAÇÃO DE UM PLANO DE TRABALHO</a:t>
              </a:r>
            </a:p>
          </p:txBody>
        </p:sp>
      </p:grpSp>
      <p:grpSp>
        <p:nvGrpSpPr>
          <p:cNvPr id="18438" name="Grupo 35"/>
          <p:cNvGrpSpPr>
            <a:grpSpLocks/>
          </p:cNvGrpSpPr>
          <p:nvPr/>
        </p:nvGrpSpPr>
        <p:grpSpPr bwMode="auto">
          <a:xfrm>
            <a:off x="4602163" y="3808413"/>
            <a:ext cx="2600325" cy="339725"/>
            <a:chOff x="2003578" y="5023413"/>
            <a:chExt cx="2320377" cy="650021"/>
          </a:xfrm>
        </p:grpSpPr>
        <p:sp>
          <p:nvSpPr>
            <p:cNvPr id="23" name="Retângulo 22"/>
            <p:cNvSpPr/>
            <p:nvPr/>
          </p:nvSpPr>
          <p:spPr>
            <a:xfrm>
              <a:off x="2085740" y="5023413"/>
              <a:ext cx="2037059" cy="5680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05000" tIns="135000" rIns="135000" bIns="135000" anchor="ctr"/>
            <a:lstStyle/>
            <a:p>
              <a:pPr algn="ctr">
                <a:lnSpc>
                  <a:spcPct val="140000"/>
                </a:lnSpc>
                <a:defRPr/>
              </a:pPr>
              <a:endParaRPr lang="pt-BR" sz="1200" dirty="0" err="1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8483" name="CaixaDeTexto 23"/>
            <p:cNvSpPr txBox="1">
              <a:spLocks noChangeArrowheads="1"/>
            </p:cNvSpPr>
            <p:nvPr/>
          </p:nvSpPr>
          <p:spPr bwMode="auto">
            <a:xfrm>
              <a:off x="2003578" y="5143352"/>
              <a:ext cx="2320377" cy="53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pt-BR" altLang="pt-BR" sz="1200" b="1">
                  <a:solidFill>
                    <a:srgbClr val="FFFFFF"/>
                  </a:solidFill>
                </a:rPr>
                <a:t>TRANSFERÊNCIA DOS RECURSOS</a:t>
              </a:r>
            </a:p>
          </p:txBody>
        </p:sp>
      </p:grpSp>
      <p:grpSp>
        <p:nvGrpSpPr>
          <p:cNvPr id="18439" name="Grupo 44"/>
          <p:cNvGrpSpPr>
            <a:grpSpLocks/>
          </p:cNvGrpSpPr>
          <p:nvPr/>
        </p:nvGrpSpPr>
        <p:grpSpPr bwMode="auto">
          <a:xfrm>
            <a:off x="2938463" y="4311650"/>
            <a:ext cx="6378575" cy="387350"/>
            <a:chOff x="2003578" y="5023413"/>
            <a:chExt cx="2320377" cy="567159"/>
          </a:xfrm>
        </p:grpSpPr>
        <p:sp>
          <p:nvSpPr>
            <p:cNvPr id="26" name="Retângulo 25"/>
            <p:cNvSpPr/>
            <p:nvPr/>
          </p:nvSpPr>
          <p:spPr>
            <a:xfrm>
              <a:off x="2085582" y="5023413"/>
              <a:ext cx="2036827" cy="5671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05000" tIns="135000" rIns="135000" bIns="135000" anchor="ctr"/>
            <a:lstStyle/>
            <a:p>
              <a:pPr algn="ctr">
                <a:lnSpc>
                  <a:spcPct val="140000"/>
                </a:lnSpc>
                <a:defRPr/>
              </a:pPr>
              <a:endParaRPr lang="pt-BR" sz="1200" dirty="0" err="1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8481" name="CaixaDeTexto 26"/>
            <p:cNvSpPr txBox="1">
              <a:spLocks noChangeArrowheads="1"/>
            </p:cNvSpPr>
            <p:nvPr/>
          </p:nvSpPr>
          <p:spPr bwMode="auto">
            <a:xfrm>
              <a:off x="2003578" y="5143353"/>
              <a:ext cx="2320377" cy="40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pt-BR" altLang="pt-BR" sz="1200" b="1">
                  <a:solidFill>
                    <a:srgbClr val="FFFFFF"/>
                  </a:solidFill>
                </a:rPr>
                <a:t>ENVIO DOS WORKLOADS PARA OS  PLAYERS CREDENCIADOS</a:t>
              </a:r>
            </a:p>
          </p:txBody>
        </p:sp>
      </p:grpSp>
      <p:grpSp>
        <p:nvGrpSpPr>
          <p:cNvPr id="18440" name="Grupo 47"/>
          <p:cNvGrpSpPr>
            <a:grpSpLocks/>
          </p:cNvGrpSpPr>
          <p:nvPr/>
        </p:nvGrpSpPr>
        <p:grpSpPr bwMode="auto">
          <a:xfrm>
            <a:off x="2938463" y="5468938"/>
            <a:ext cx="6378575" cy="373062"/>
            <a:chOff x="2003578" y="5023413"/>
            <a:chExt cx="2320377" cy="567159"/>
          </a:xfrm>
        </p:grpSpPr>
        <p:sp>
          <p:nvSpPr>
            <p:cNvPr id="29" name="Retângulo 28"/>
            <p:cNvSpPr/>
            <p:nvPr/>
          </p:nvSpPr>
          <p:spPr>
            <a:xfrm>
              <a:off x="2085582" y="5023413"/>
              <a:ext cx="2036827" cy="5671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05000" tIns="135000" rIns="135000" bIns="135000" anchor="ctr"/>
            <a:lstStyle/>
            <a:p>
              <a:pPr algn="ctr">
                <a:lnSpc>
                  <a:spcPct val="140000"/>
                </a:lnSpc>
                <a:defRPr/>
              </a:pPr>
              <a:endParaRPr lang="pt-BR" sz="1200" dirty="0" err="1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8479" name="CaixaDeTexto 29"/>
            <p:cNvSpPr txBox="1">
              <a:spLocks noChangeArrowheads="1"/>
            </p:cNvSpPr>
            <p:nvPr/>
          </p:nvSpPr>
          <p:spPr bwMode="auto">
            <a:xfrm>
              <a:off x="2003578" y="5143352"/>
              <a:ext cx="2320377" cy="4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pt-BR" altLang="pt-BR" sz="1200" b="1">
                  <a:solidFill>
                    <a:srgbClr val="FFFFFF"/>
                  </a:solidFill>
                </a:rPr>
                <a:t>SELEÇÃO DA PROPOSTA COM  MELHOR CUSTO-BENEFÍCIO</a:t>
              </a:r>
            </a:p>
          </p:txBody>
        </p:sp>
      </p:grpSp>
      <p:grpSp>
        <p:nvGrpSpPr>
          <p:cNvPr id="18441" name="Grupo 50"/>
          <p:cNvGrpSpPr>
            <a:grpSpLocks/>
          </p:cNvGrpSpPr>
          <p:nvPr/>
        </p:nvGrpSpPr>
        <p:grpSpPr bwMode="auto">
          <a:xfrm>
            <a:off x="3076575" y="6061075"/>
            <a:ext cx="2601913" cy="349250"/>
            <a:chOff x="2003578" y="5023413"/>
            <a:chExt cx="2320377" cy="588749"/>
          </a:xfrm>
        </p:grpSpPr>
        <p:sp>
          <p:nvSpPr>
            <p:cNvPr id="32" name="Retângulo 31"/>
            <p:cNvSpPr/>
            <p:nvPr/>
          </p:nvSpPr>
          <p:spPr>
            <a:xfrm>
              <a:off x="2085690" y="5023413"/>
              <a:ext cx="2037232" cy="5673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05000" tIns="135000" rIns="135000" bIns="135000" anchor="ctr"/>
            <a:lstStyle/>
            <a:p>
              <a:pPr algn="ctr">
                <a:lnSpc>
                  <a:spcPct val="140000"/>
                </a:lnSpc>
                <a:defRPr/>
              </a:pPr>
              <a:endParaRPr lang="pt-BR" sz="1200" dirty="0" err="1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8477" name="CaixaDeTexto 32"/>
            <p:cNvSpPr txBox="1">
              <a:spLocks noChangeArrowheads="1"/>
            </p:cNvSpPr>
            <p:nvPr/>
          </p:nvSpPr>
          <p:spPr bwMode="auto">
            <a:xfrm>
              <a:off x="2003578" y="5143351"/>
              <a:ext cx="2320377" cy="46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pt-BR" altLang="pt-BR" sz="1200" b="1">
                  <a:solidFill>
                    <a:srgbClr val="FFFFFF"/>
                  </a:solidFill>
                </a:rPr>
                <a:t>MIGRAÇÃO DO WORKLOAD</a:t>
              </a:r>
            </a:p>
          </p:txBody>
        </p:sp>
      </p:grpSp>
      <p:sp>
        <p:nvSpPr>
          <p:cNvPr id="18442" name="CaixaDeTexto 33"/>
          <p:cNvSpPr txBox="1">
            <a:spLocks noChangeArrowheads="1"/>
          </p:cNvSpPr>
          <p:nvPr/>
        </p:nvSpPr>
        <p:spPr bwMode="auto">
          <a:xfrm>
            <a:off x="8105775" y="2284413"/>
            <a:ext cx="18542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sz="1500" b="1">
                <a:solidFill>
                  <a:srgbClr val="000000"/>
                </a:solidFill>
              </a:rPr>
              <a:t>PRÉ- ATENDIMENTO</a:t>
            </a:r>
            <a:endParaRPr lang="pt-BR" altLang="pt-BR" sz="1500" b="1">
              <a:solidFill>
                <a:srgbClr val="000000"/>
              </a:solidFill>
            </a:endParaRPr>
          </a:p>
        </p:txBody>
      </p:sp>
      <p:sp>
        <p:nvSpPr>
          <p:cNvPr id="18443" name="CaixaDeTexto 34"/>
          <p:cNvSpPr txBox="1">
            <a:spLocks noChangeArrowheads="1"/>
          </p:cNvSpPr>
          <p:nvPr/>
        </p:nvSpPr>
        <p:spPr bwMode="auto">
          <a:xfrm>
            <a:off x="8783638" y="4264025"/>
            <a:ext cx="13382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sz="1500" b="1">
                <a:solidFill>
                  <a:srgbClr val="000000"/>
                </a:solidFill>
              </a:rPr>
              <a:t>CONSULTORIA</a:t>
            </a:r>
            <a:endParaRPr lang="pt-BR" altLang="pt-BR" sz="1500" b="1">
              <a:solidFill>
                <a:srgbClr val="000000"/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1931988" y="4230688"/>
            <a:ext cx="8189912" cy="1711325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05000" tIns="135000" rIns="135000" bIns="135000" anchor="ctr"/>
          <a:lstStyle/>
          <a:p>
            <a:pPr algn="ctr">
              <a:lnSpc>
                <a:spcPct val="140000"/>
              </a:lnSpc>
              <a:defRPr/>
            </a:pPr>
            <a:endParaRPr lang="pt-BR" sz="1200" dirty="0" err="1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7" name="Seta em U 4"/>
          <p:cNvSpPr/>
          <p:nvPr/>
        </p:nvSpPr>
        <p:spPr>
          <a:xfrm rot="5400000">
            <a:off x="8737601" y="4749800"/>
            <a:ext cx="1274762" cy="909637"/>
          </a:xfrm>
          <a:prstGeom prst="utur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05000" tIns="135000" rIns="135000" bIns="135000" anchor="ctr"/>
          <a:lstStyle/>
          <a:p>
            <a:pPr algn="ctr">
              <a:lnSpc>
                <a:spcPct val="140000"/>
              </a:lnSpc>
              <a:defRPr/>
            </a:pPr>
            <a:endParaRPr lang="pt-BR" sz="1200" dirty="0" err="1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8" name="Seta em U 70"/>
          <p:cNvSpPr/>
          <p:nvPr/>
        </p:nvSpPr>
        <p:spPr>
          <a:xfrm rot="16200000">
            <a:off x="1937544" y="4622006"/>
            <a:ext cx="1276350" cy="909638"/>
          </a:xfrm>
          <a:prstGeom prst="utur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05000" tIns="135000" rIns="135000" bIns="135000" anchor="ctr"/>
          <a:lstStyle/>
          <a:p>
            <a:pPr algn="ctr">
              <a:lnSpc>
                <a:spcPct val="140000"/>
              </a:lnSpc>
              <a:defRPr/>
            </a:pPr>
            <a:endParaRPr lang="pt-BR" sz="1200" dirty="0" err="1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9" name="Seta para Baixo 38"/>
          <p:cNvSpPr/>
          <p:nvPr/>
        </p:nvSpPr>
        <p:spPr>
          <a:xfrm>
            <a:off x="5700713" y="4143375"/>
            <a:ext cx="327025" cy="11747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05000" tIns="135000" rIns="135000" bIns="135000" anchor="ctr"/>
          <a:lstStyle/>
          <a:p>
            <a:pPr algn="ctr">
              <a:lnSpc>
                <a:spcPct val="140000"/>
              </a:lnSpc>
              <a:defRPr/>
            </a:pPr>
            <a:endParaRPr lang="pt-BR" sz="1200" dirty="0" err="1">
              <a:solidFill>
                <a:prstClr val="white"/>
              </a:solidFill>
              <a:latin typeface="Arial"/>
              <a:cs typeface="Arial"/>
            </a:endParaRPr>
          </a:p>
        </p:txBody>
      </p:sp>
      <p:grpSp>
        <p:nvGrpSpPr>
          <p:cNvPr id="18448" name="Grupo 74"/>
          <p:cNvGrpSpPr>
            <a:grpSpLocks/>
          </p:cNvGrpSpPr>
          <p:nvPr/>
        </p:nvGrpSpPr>
        <p:grpSpPr bwMode="auto">
          <a:xfrm>
            <a:off x="6288088" y="6097588"/>
            <a:ext cx="2601912" cy="347662"/>
            <a:chOff x="2003578" y="5023413"/>
            <a:chExt cx="2320377" cy="588749"/>
          </a:xfrm>
        </p:grpSpPr>
        <p:sp>
          <p:nvSpPr>
            <p:cNvPr id="41" name="Retângulo 40"/>
            <p:cNvSpPr/>
            <p:nvPr/>
          </p:nvSpPr>
          <p:spPr>
            <a:xfrm>
              <a:off x="2085690" y="5023413"/>
              <a:ext cx="2037231" cy="56724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05000" tIns="135000" rIns="135000" bIns="135000" anchor="ctr"/>
            <a:lstStyle/>
            <a:p>
              <a:pPr algn="ctr">
                <a:lnSpc>
                  <a:spcPct val="140000"/>
                </a:lnSpc>
                <a:defRPr/>
              </a:pPr>
              <a:endParaRPr lang="pt-BR" sz="1200" dirty="0" err="1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8475" name="CaixaDeTexto 41"/>
            <p:cNvSpPr txBox="1">
              <a:spLocks noChangeArrowheads="1"/>
            </p:cNvSpPr>
            <p:nvPr/>
          </p:nvSpPr>
          <p:spPr bwMode="auto">
            <a:xfrm>
              <a:off x="2003578" y="5143351"/>
              <a:ext cx="2320377" cy="46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pt-BR" altLang="pt-BR" sz="1200" b="1">
                  <a:solidFill>
                    <a:srgbClr val="FFFFFF"/>
                  </a:solidFill>
                </a:rPr>
                <a:t>MANUTENÇAO  DO WORKLOAD</a:t>
              </a:r>
            </a:p>
          </p:txBody>
        </p:sp>
      </p:grpSp>
      <p:sp>
        <p:nvSpPr>
          <p:cNvPr id="43" name="Retângulo Arredondado 42"/>
          <p:cNvSpPr/>
          <p:nvPr/>
        </p:nvSpPr>
        <p:spPr>
          <a:xfrm>
            <a:off x="1931988" y="2198688"/>
            <a:ext cx="8189912" cy="1960562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05000" tIns="135000" rIns="135000" bIns="135000" anchor="ctr"/>
          <a:lstStyle/>
          <a:p>
            <a:pPr algn="ctr">
              <a:lnSpc>
                <a:spcPct val="140000"/>
              </a:lnSpc>
              <a:defRPr/>
            </a:pPr>
            <a:endParaRPr lang="pt-BR" sz="1200" dirty="0" err="1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8450" name="CaixaDeTexto 43"/>
          <p:cNvSpPr txBox="1">
            <a:spLocks noChangeArrowheads="1"/>
          </p:cNvSpPr>
          <p:nvPr/>
        </p:nvSpPr>
        <p:spPr bwMode="auto">
          <a:xfrm>
            <a:off x="8636000" y="6145213"/>
            <a:ext cx="2032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sz="1500" b="1">
                <a:solidFill>
                  <a:srgbClr val="000000"/>
                </a:solidFill>
              </a:rPr>
              <a:t>PÓS- ATENDIMENTO</a:t>
            </a:r>
            <a:endParaRPr lang="pt-BR" altLang="pt-BR" sz="1500" b="1">
              <a:solidFill>
                <a:srgbClr val="000000"/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1671638" y="6026150"/>
            <a:ext cx="8812212" cy="454025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05000" tIns="135000" rIns="135000" bIns="135000" anchor="ctr"/>
          <a:lstStyle/>
          <a:p>
            <a:pPr algn="ctr">
              <a:lnSpc>
                <a:spcPct val="140000"/>
              </a:lnSpc>
              <a:defRPr/>
            </a:pPr>
            <a:endParaRPr lang="pt-BR" sz="1200" dirty="0" err="1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6" name="Seta para Baixo 45"/>
          <p:cNvSpPr/>
          <p:nvPr/>
        </p:nvSpPr>
        <p:spPr>
          <a:xfrm>
            <a:off x="5703888" y="2638425"/>
            <a:ext cx="327025" cy="11588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05000" tIns="135000" rIns="135000" bIns="135000" anchor="ctr"/>
          <a:lstStyle/>
          <a:p>
            <a:pPr algn="ctr">
              <a:lnSpc>
                <a:spcPct val="140000"/>
              </a:lnSpc>
              <a:defRPr/>
            </a:pPr>
            <a:endParaRPr lang="pt-BR" sz="1200" dirty="0" err="1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7" name="Seta para Baixo 46"/>
          <p:cNvSpPr/>
          <p:nvPr/>
        </p:nvSpPr>
        <p:spPr>
          <a:xfrm>
            <a:off x="5702300" y="3660775"/>
            <a:ext cx="327025" cy="11588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05000" tIns="135000" rIns="135000" bIns="135000" anchor="ctr"/>
          <a:lstStyle/>
          <a:p>
            <a:pPr algn="ctr">
              <a:lnSpc>
                <a:spcPct val="140000"/>
              </a:lnSpc>
              <a:defRPr/>
            </a:pPr>
            <a:endParaRPr lang="pt-BR" sz="1200" dirty="0" err="1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8" name="Seta para Baixo 47"/>
          <p:cNvSpPr/>
          <p:nvPr/>
        </p:nvSpPr>
        <p:spPr>
          <a:xfrm>
            <a:off x="5703888" y="5846763"/>
            <a:ext cx="327025" cy="11747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05000" tIns="135000" rIns="135000" bIns="135000" anchor="ctr"/>
          <a:lstStyle/>
          <a:p>
            <a:pPr algn="ctr">
              <a:lnSpc>
                <a:spcPct val="140000"/>
              </a:lnSpc>
              <a:defRPr/>
            </a:pPr>
            <a:endParaRPr lang="pt-BR" sz="1200" dirty="0" err="1">
              <a:solidFill>
                <a:prstClr val="white"/>
              </a:solidFill>
              <a:latin typeface="Arial"/>
              <a:cs typeface="Arial"/>
            </a:endParaRPr>
          </a:p>
        </p:txBody>
      </p:sp>
      <p:grpSp>
        <p:nvGrpSpPr>
          <p:cNvPr id="18455" name="Grupo 53"/>
          <p:cNvGrpSpPr>
            <a:grpSpLocks/>
          </p:cNvGrpSpPr>
          <p:nvPr/>
        </p:nvGrpSpPr>
        <p:grpSpPr bwMode="auto">
          <a:xfrm>
            <a:off x="1931988" y="2779713"/>
            <a:ext cx="8551862" cy="344487"/>
            <a:chOff x="2003578" y="5023413"/>
            <a:chExt cx="2320377" cy="610882"/>
          </a:xfrm>
        </p:grpSpPr>
        <p:sp>
          <p:nvSpPr>
            <p:cNvPr id="50" name="Retângulo 49"/>
            <p:cNvSpPr/>
            <p:nvPr/>
          </p:nvSpPr>
          <p:spPr>
            <a:xfrm>
              <a:off x="2085418" y="5023413"/>
              <a:ext cx="2036952" cy="5658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05000" tIns="135000" rIns="135000" bIns="135000" anchor="ctr"/>
            <a:lstStyle/>
            <a:p>
              <a:pPr algn="ctr">
                <a:lnSpc>
                  <a:spcPct val="140000"/>
                </a:lnSpc>
                <a:defRPr/>
              </a:pPr>
              <a:endParaRPr lang="pt-BR" sz="1200" dirty="0" err="1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8473" name="CaixaDeTexto 50"/>
            <p:cNvSpPr txBox="1">
              <a:spLocks noChangeArrowheads="1"/>
            </p:cNvSpPr>
            <p:nvPr/>
          </p:nvSpPr>
          <p:spPr bwMode="auto">
            <a:xfrm>
              <a:off x="2003578" y="5143354"/>
              <a:ext cx="2320377" cy="490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pt-BR" altLang="pt-BR" sz="1200" b="1">
                  <a:solidFill>
                    <a:srgbClr val="FFFFFF"/>
                  </a:solidFill>
                </a:rPr>
                <a:t>AVALIAR A MELHOR SOLUÇÃO / ARQUITETURA </a:t>
              </a:r>
            </a:p>
          </p:txBody>
        </p:sp>
      </p:grpSp>
      <p:sp>
        <p:nvSpPr>
          <p:cNvPr id="52" name="Seta para Baixo 51"/>
          <p:cNvSpPr/>
          <p:nvPr/>
        </p:nvSpPr>
        <p:spPr>
          <a:xfrm>
            <a:off x="5715000" y="3132138"/>
            <a:ext cx="327025" cy="11747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05000" tIns="135000" rIns="135000" bIns="135000" anchor="ctr"/>
          <a:lstStyle/>
          <a:p>
            <a:pPr algn="ctr">
              <a:lnSpc>
                <a:spcPct val="140000"/>
              </a:lnSpc>
              <a:defRPr/>
            </a:pPr>
            <a:endParaRPr lang="pt-BR" sz="1200" dirty="0" err="1">
              <a:solidFill>
                <a:prstClr val="white"/>
              </a:solidFill>
              <a:latin typeface="Arial"/>
              <a:cs typeface="Arial"/>
            </a:endParaRPr>
          </a:p>
        </p:txBody>
      </p:sp>
      <p:grpSp>
        <p:nvGrpSpPr>
          <p:cNvPr id="18457" name="Grupo 57"/>
          <p:cNvGrpSpPr>
            <a:grpSpLocks/>
          </p:cNvGrpSpPr>
          <p:nvPr/>
        </p:nvGrpSpPr>
        <p:grpSpPr bwMode="auto">
          <a:xfrm>
            <a:off x="8050213" y="2874963"/>
            <a:ext cx="539750" cy="309562"/>
            <a:chOff x="2003578" y="5023413"/>
            <a:chExt cx="2320377" cy="1157295"/>
          </a:xfrm>
        </p:grpSpPr>
        <p:sp>
          <p:nvSpPr>
            <p:cNvPr id="54" name="Retângulo 53"/>
            <p:cNvSpPr/>
            <p:nvPr/>
          </p:nvSpPr>
          <p:spPr>
            <a:xfrm>
              <a:off x="2085474" y="5023413"/>
              <a:ext cx="2033742" cy="5697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05000" tIns="135000" rIns="135000" bIns="135000" anchor="ctr"/>
            <a:lstStyle/>
            <a:p>
              <a:pPr algn="ctr">
                <a:lnSpc>
                  <a:spcPct val="140000"/>
                </a:lnSpc>
                <a:defRPr/>
              </a:pPr>
              <a:endParaRPr lang="pt-BR" sz="1200" dirty="0" err="1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8471" name="CaixaDeTexto 54"/>
            <p:cNvSpPr txBox="1">
              <a:spLocks noChangeArrowheads="1"/>
            </p:cNvSpPr>
            <p:nvPr/>
          </p:nvSpPr>
          <p:spPr bwMode="auto">
            <a:xfrm>
              <a:off x="2003578" y="5143353"/>
              <a:ext cx="2320377" cy="103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pt-BR" altLang="pt-BR" sz="1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8458" name="Grupo 73"/>
          <p:cNvGrpSpPr>
            <a:grpSpLocks/>
          </p:cNvGrpSpPr>
          <p:nvPr/>
        </p:nvGrpSpPr>
        <p:grpSpPr bwMode="auto">
          <a:xfrm>
            <a:off x="8609013" y="2874963"/>
            <a:ext cx="525462" cy="311150"/>
            <a:chOff x="2003578" y="5023413"/>
            <a:chExt cx="2320377" cy="1080569"/>
          </a:xfrm>
        </p:grpSpPr>
        <p:sp>
          <p:nvSpPr>
            <p:cNvPr id="57" name="Retângulo 56"/>
            <p:cNvSpPr/>
            <p:nvPr/>
          </p:nvSpPr>
          <p:spPr>
            <a:xfrm>
              <a:off x="2087701" y="5023413"/>
              <a:ext cx="2032961" cy="56784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05000" tIns="135000" rIns="135000" bIns="135000" anchor="ctr"/>
            <a:lstStyle/>
            <a:p>
              <a:pPr algn="ctr">
                <a:lnSpc>
                  <a:spcPct val="140000"/>
                </a:lnSpc>
                <a:defRPr/>
              </a:pPr>
              <a:endParaRPr lang="pt-BR" sz="1200" dirty="0" err="1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8469" name="CaixaDeTexto 57"/>
            <p:cNvSpPr txBox="1">
              <a:spLocks noChangeArrowheads="1"/>
            </p:cNvSpPr>
            <p:nvPr/>
          </p:nvSpPr>
          <p:spPr bwMode="auto">
            <a:xfrm>
              <a:off x="2003578" y="5143353"/>
              <a:ext cx="2320377" cy="960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pt-BR" altLang="pt-BR" sz="1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8459" name="Grupo 85"/>
          <p:cNvGrpSpPr>
            <a:grpSpLocks/>
          </p:cNvGrpSpPr>
          <p:nvPr/>
        </p:nvGrpSpPr>
        <p:grpSpPr bwMode="auto">
          <a:xfrm>
            <a:off x="9144000" y="2863850"/>
            <a:ext cx="554038" cy="304800"/>
            <a:chOff x="2003578" y="5048854"/>
            <a:chExt cx="2320377" cy="1074738"/>
          </a:xfrm>
        </p:grpSpPr>
        <p:sp>
          <p:nvSpPr>
            <p:cNvPr id="60" name="Retângulo 59"/>
            <p:cNvSpPr/>
            <p:nvPr/>
          </p:nvSpPr>
          <p:spPr>
            <a:xfrm>
              <a:off x="2083362" y="5048854"/>
              <a:ext cx="2041134" cy="56535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05000" tIns="135000" rIns="135000" bIns="135000" anchor="ctr"/>
            <a:lstStyle/>
            <a:p>
              <a:pPr algn="ctr">
                <a:lnSpc>
                  <a:spcPct val="140000"/>
                </a:lnSpc>
                <a:defRPr/>
              </a:pPr>
              <a:endParaRPr lang="pt-BR" sz="1200" dirty="0" err="1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8467" name="CaixaDeTexto 60"/>
            <p:cNvSpPr txBox="1">
              <a:spLocks noChangeArrowheads="1"/>
            </p:cNvSpPr>
            <p:nvPr/>
          </p:nvSpPr>
          <p:spPr bwMode="auto">
            <a:xfrm>
              <a:off x="2003578" y="5143354"/>
              <a:ext cx="2320377" cy="98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pt-BR" altLang="pt-BR" sz="1200" b="1">
                <a:solidFill>
                  <a:srgbClr val="FFFFFF"/>
                </a:solidFill>
              </a:endParaRPr>
            </a:p>
          </p:txBody>
        </p:sp>
      </p:grpSp>
      <p:pic>
        <p:nvPicPr>
          <p:cNvPr id="18460" name="Imagem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5027613"/>
            <a:ext cx="6588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Imagem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5011738"/>
            <a:ext cx="939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Imagem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918075"/>
            <a:ext cx="10207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Imagem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2" b="29428"/>
          <a:stretch>
            <a:fillRect/>
          </a:stretch>
        </p:blipFill>
        <p:spPr bwMode="auto">
          <a:xfrm>
            <a:off x="4664075" y="5006975"/>
            <a:ext cx="9842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Imagem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0"/>
          <a:stretch>
            <a:fillRect/>
          </a:stretch>
        </p:blipFill>
        <p:spPr bwMode="auto">
          <a:xfrm>
            <a:off x="8397875" y="5005388"/>
            <a:ext cx="8905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4" descr="Resultado de imagem para oracle clou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4921250"/>
            <a:ext cx="6778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ítulo 2"/>
          <p:cNvSpPr>
            <a:spLocks noGrp="1"/>
          </p:cNvSpPr>
          <p:nvPr>
            <p:ph type="title"/>
          </p:nvPr>
        </p:nvSpPr>
        <p:spPr bwMode="auto">
          <a:xfrm>
            <a:off x="404813" y="98425"/>
            <a:ext cx="6121400" cy="124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Soluções e Serviços Avançados da RNP - Nova Oferta de Serviço de Nuvem</a:t>
            </a:r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389" name="Espaço Reservado para Conteúdo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681" y="1608138"/>
            <a:ext cx="3722688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45" y="3293130"/>
            <a:ext cx="3121851" cy="748148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1358031" y="4661959"/>
            <a:ext cx="3752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 smtClean="0">
                <a:latin typeface="Montserrat Semi"/>
              </a:rPr>
              <a:t>A1 já </a:t>
            </a:r>
            <a:r>
              <a:rPr lang="pt-BR" sz="1600" b="1" dirty="0">
                <a:latin typeface="Montserrat Semi"/>
              </a:rPr>
              <a:t>disponível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Montserrat Semi"/>
              </a:rPr>
              <a:t>Gratuito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Montserrat Semi"/>
              </a:rPr>
              <a:t>Armazenamento ilimitado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Montserrat Semi"/>
              </a:rPr>
              <a:t>Caixa postal de 50 </a:t>
            </a:r>
            <a:r>
              <a:rPr lang="pt-BR" sz="1600" dirty="0" smtClean="0">
                <a:latin typeface="Montserrat Semi"/>
              </a:rPr>
              <a:t>GB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latin typeface="Montserrat Semi"/>
              </a:rPr>
              <a:t>Capacitação </a:t>
            </a:r>
            <a:r>
              <a:rPr lang="pt-BR" sz="1600" b="1" dirty="0" smtClean="0">
                <a:latin typeface="Montserrat Semi"/>
              </a:rPr>
              <a:t>(</a:t>
            </a:r>
            <a:r>
              <a:rPr lang="pt-BR" sz="1600" b="1" dirty="0" err="1" smtClean="0">
                <a:latin typeface="Montserrat Semi"/>
              </a:rPr>
              <a:t>Westcon</a:t>
            </a:r>
            <a:r>
              <a:rPr lang="pt-BR" sz="1600" b="1" dirty="0" smtClean="0">
                <a:latin typeface="Montserrat Semi"/>
              </a:rPr>
              <a:t> parceiro RNP) para </a:t>
            </a:r>
            <a:r>
              <a:rPr lang="pt-BR" sz="1600" b="1" dirty="0">
                <a:latin typeface="Montserrat Semi"/>
              </a:rPr>
              <a:t>migração </a:t>
            </a:r>
            <a:r>
              <a:rPr lang="pt-BR" sz="1600" b="1" dirty="0" smtClean="0">
                <a:latin typeface="Montserrat Semi"/>
              </a:rPr>
              <a:t>- R</a:t>
            </a:r>
            <a:r>
              <a:rPr lang="pt-BR" sz="1600" b="1" dirty="0">
                <a:latin typeface="Montserrat Semi"/>
              </a:rPr>
              <a:t>$ 17,6 </a:t>
            </a:r>
            <a:r>
              <a:rPr lang="pt-BR" sz="1600" b="1" dirty="0" smtClean="0">
                <a:latin typeface="Montserrat Semi"/>
              </a:rPr>
              <a:t>mil até 3.000 contas</a:t>
            </a:r>
            <a:endParaRPr lang="pt-BR" sz="1600" b="1" dirty="0">
              <a:latin typeface="Montserrat Semi"/>
            </a:endParaRPr>
          </a:p>
        </p:txBody>
      </p:sp>
      <p:pic>
        <p:nvPicPr>
          <p:cNvPr id="16" name="Picture 2" descr="Resultado de imagem para un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3" y="1810902"/>
            <a:ext cx="1640658" cy="95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Resultado de imagem para Google Gsuite for educ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3" y="2512024"/>
            <a:ext cx="2295384" cy="229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ítulo 2"/>
          <p:cNvSpPr>
            <a:spLocks noGrp="1"/>
          </p:cNvSpPr>
          <p:nvPr>
            <p:ph type="title"/>
          </p:nvPr>
        </p:nvSpPr>
        <p:spPr bwMode="auto">
          <a:xfrm>
            <a:off x="404813" y="98425"/>
            <a:ext cx="6121400" cy="124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Soluções e Serviços Avançados da RNP - Nova Oferta de Serviço de Nuvem</a:t>
            </a:r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16" name="CaixaDeTexto 34"/>
          <p:cNvSpPr txBox="1">
            <a:spLocks noChangeArrowheads="1"/>
          </p:cNvSpPr>
          <p:nvPr/>
        </p:nvSpPr>
        <p:spPr bwMode="auto">
          <a:xfrm>
            <a:off x="1789113" y="4546600"/>
            <a:ext cx="1368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</a:rPr>
              <a:t>Caso de uso:</a:t>
            </a:r>
          </a:p>
          <a:p>
            <a:endParaRPr lang="pt-BR" altLang="pt-BR">
              <a:solidFill>
                <a:srgbClr val="000000"/>
              </a:solidFill>
            </a:endParaRPr>
          </a:p>
          <a:p>
            <a:endParaRPr lang="pt-BR" altLang="pt-BR">
              <a:solidFill>
                <a:srgbClr val="000000"/>
              </a:solidFill>
            </a:endParaRPr>
          </a:p>
        </p:txBody>
      </p:sp>
      <p:pic>
        <p:nvPicPr>
          <p:cNvPr id="17417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40" y="1934240"/>
            <a:ext cx="6037263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Resultado de imagem para uf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4" y="1563166"/>
            <a:ext cx="1068003" cy="132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275087" y="4426601"/>
            <a:ext cx="31842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latin typeface="Montserrat Semi"/>
              </a:rPr>
              <a:t>Já disponível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Montserrat Semi"/>
              </a:rPr>
              <a:t>Gratuito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Montserrat Semi"/>
              </a:rPr>
              <a:t>Armazenamento ilimitado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Montserrat Semi"/>
              </a:rPr>
              <a:t>Caixa postal </a:t>
            </a:r>
            <a:r>
              <a:rPr lang="pt-BR" sz="1600" dirty="0" smtClean="0">
                <a:latin typeface="Montserrat Semi"/>
              </a:rPr>
              <a:t>ilimitada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latin typeface="Montserrat Semi"/>
              </a:rPr>
              <a:t>Capacitação </a:t>
            </a:r>
            <a:r>
              <a:rPr lang="pt-BR" sz="1600" b="1" dirty="0" smtClean="0">
                <a:latin typeface="Montserrat Semi"/>
              </a:rPr>
              <a:t>(Binário </a:t>
            </a:r>
            <a:r>
              <a:rPr lang="pt-BR" sz="1600" b="1" dirty="0">
                <a:latin typeface="Montserrat Semi"/>
              </a:rPr>
              <a:t>parceiro RNP) para migração - R$ 17,6 mil até 3.000 contas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dirty="0">
              <a:latin typeface="Montserrat Sem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 bwMode="auto">
          <a:xfrm>
            <a:off x="1111250" y="3732213"/>
            <a:ext cx="3889375" cy="693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Obrigado!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sz="quarter" idx="10"/>
          </p:nvPr>
        </p:nvSpPr>
        <p:spPr bwMode="auto">
          <a:xfrm>
            <a:off x="1111250" y="4419600"/>
            <a:ext cx="3889375" cy="46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Rodrigo </a:t>
            </a:r>
            <a:r>
              <a:rPr lang="pt-BR" alt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Facio</a:t>
            </a:r>
            <a:endParaRPr lang="pt-BR" alt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altLang="pt-B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rodrigo.facio</a:t>
            </a: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rnp.br</a:t>
            </a:r>
            <a:endParaRPr lang="pt-BR" alt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08" name="Espaço Reservado para Conteúdo 3"/>
          <p:cNvSpPr>
            <a:spLocks noGrp="1"/>
          </p:cNvSpPr>
          <p:nvPr>
            <p:ph sz="quarter" idx="11"/>
          </p:nvPr>
        </p:nvSpPr>
        <p:spPr bwMode="auto">
          <a:xfrm>
            <a:off x="1111250" y="4975225"/>
            <a:ext cx="3889375" cy="46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alt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Espaço Reservado para Texto 1"/>
          <p:cNvSpPr>
            <a:spLocks noGrp="1"/>
          </p:cNvSpPr>
          <p:nvPr>
            <p:ph type="body" sz="quarter" idx="10"/>
          </p:nvPr>
        </p:nvSpPr>
        <p:spPr bwMode="auto">
          <a:xfrm>
            <a:off x="266700" y="1574800"/>
            <a:ext cx="7364413" cy="4508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altLang="pt-BR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SOLUÇÕES EM SEGURANÇA DA INFORMAÇÃO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Nosso </a:t>
            </a:r>
            <a:r>
              <a:rPr lang="pt-BR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portfólio contempla soluções para ajuda-lo a saber onde </a:t>
            </a:r>
            <a:r>
              <a:rPr lang="pt-BR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está</a:t>
            </a:r>
            <a:r>
              <a:rPr lang="pt-BR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onde </a:t>
            </a:r>
            <a:r>
              <a:rPr lang="pt-BR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ir</a:t>
            </a:r>
            <a:r>
              <a:rPr lang="pt-BR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o que fazer para </a:t>
            </a:r>
            <a:r>
              <a:rPr lang="pt-BR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 lá</a:t>
            </a:r>
            <a:r>
              <a:rPr lang="pt-BR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pt-BR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sz="1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e diagnóstico do sistema de gestão de segurança;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sz="1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e revisão de políticas e normas de segurança;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sz="1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do comitê de segurança da informação;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sz="1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do processo de classificação de dados;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sz="1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Suporte em diligências e auditorias externas (TCU/CGU);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sz="1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do processo de gestão de riscos;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sz="1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Estruturação da equipe de tratamento de incidentes;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sz="1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Gerenciamento de vulnerabilidades técnicas;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sz="1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Conscientização de usuários.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Estes são alguns exemplos do que podemos fazer por você hoje mesmo!</a:t>
            </a:r>
          </a:p>
          <a:p>
            <a:pPr>
              <a:defRPr/>
            </a:pPr>
            <a:endParaRPr lang="pt-BR" alt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71" name="Título 2"/>
          <p:cNvSpPr>
            <a:spLocks noGrp="1"/>
          </p:cNvSpPr>
          <p:nvPr>
            <p:ph type="title"/>
          </p:nvPr>
        </p:nvSpPr>
        <p:spPr bwMode="auto">
          <a:xfrm>
            <a:off x="404813" y="98425"/>
            <a:ext cx="6121400" cy="124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Soluções e Serviços Avançados da RNP - Nova Oferta de Serviço de Nuvem</a:t>
            </a:r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13" y="1573213"/>
            <a:ext cx="3554412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Espaço Reservado para Texto 1"/>
          <p:cNvSpPr>
            <a:spLocks noGrp="1"/>
          </p:cNvSpPr>
          <p:nvPr>
            <p:ph type="body" sz="quarter" idx="10"/>
          </p:nvPr>
        </p:nvSpPr>
        <p:spPr bwMode="auto">
          <a:xfrm>
            <a:off x="266699" y="1574800"/>
            <a:ext cx="8046027" cy="43688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altLang="pt-BR" b="1" dirty="0" smtClean="0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CASE DE SUCESSO EM </a:t>
            </a:r>
            <a:r>
              <a:rPr lang="pt-BR" altLang="pt-BR" b="1" dirty="0" smtClean="0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SOLUÇÕES DE SEGURANÇA DA INFORMAÇÃO</a:t>
            </a:r>
            <a:endParaRPr lang="pt-BR" altLang="pt-BR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Título 2"/>
          <p:cNvSpPr>
            <a:spLocks noGrp="1"/>
          </p:cNvSpPr>
          <p:nvPr>
            <p:ph type="title"/>
          </p:nvPr>
        </p:nvSpPr>
        <p:spPr bwMode="auto">
          <a:xfrm>
            <a:off x="404813" y="98425"/>
            <a:ext cx="6121400" cy="124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Soluções e Serviços Avançados da RNP - Nova Oferta de Serviço de Nuvem</a:t>
            </a:r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https://www.infoteca.cnptia.embrapa.br/infoteca/image/embrapa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08" y="3434619"/>
            <a:ext cx="3214910" cy="117894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893979" y="2246630"/>
            <a:ext cx="50467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Desafios</a:t>
            </a:r>
          </a:p>
          <a:p>
            <a:endParaRPr lang="pt-BR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pt-B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Análise, Revisão e Implantação da ETIR (Equipe de Segurança)</a:t>
            </a:r>
          </a:p>
          <a:p>
            <a:pPr marL="285750" lvl="0" indent="-285750">
              <a:buBlip>
                <a:blip r:embed="rId3"/>
              </a:buBlip>
            </a:pPr>
            <a:r>
              <a:rPr lang="pt-B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Gestão de Vulnerabilidades </a:t>
            </a:r>
            <a:r>
              <a:rPr lang="pt-B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Técnicas</a:t>
            </a:r>
          </a:p>
          <a:p>
            <a:pPr marL="285750" lvl="0" indent="-285750">
              <a:buBlip>
                <a:blip r:embed="rId3"/>
              </a:buBlip>
            </a:pPr>
            <a:endParaRPr lang="pt-BR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1600" b="1" dirty="0" smtClean="0">
              <a:solidFill>
                <a:srgbClr val="44546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/>
            <a:endParaRPr lang="pt-BR" sz="1600" b="1" dirty="0">
              <a:solidFill>
                <a:srgbClr val="44546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600" b="1" dirty="0" smtClean="0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Resultados com o Projeto</a:t>
            </a:r>
          </a:p>
          <a:p>
            <a:pPr lvl="0"/>
            <a:endParaRPr lang="pt-BR" sz="1600" b="1" dirty="0">
              <a:solidFill>
                <a:srgbClr val="44546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pt-B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Fortalecimento Institucional da área de SI</a:t>
            </a:r>
          </a:p>
          <a:p>
            <a:pPr marL="285750" indent="-285750">
              <a:buBlip>
                <a:blip r:embed="rId3"/>
              </a:buBlip>
            </a:pPr>
            <a:r>
              <a:rPr lang="pt-BR" sz="14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Formalização da ETIR através da publicação de uma Portaria</a:t>
            </a:r>
            <a:endParaRPr lang="pt-BR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pt-B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Elevação da Maturidade Técnica das equipes em SI</a:t>
            </a:r>
            <a:endParaRPr lang="pt-BR" sz="1400" dirty="0" smtClean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pt-B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de Processos e Procedimentos</a:t>
            </a:r>
          </a:p>
          <a:p>
            <a:pPr marL="285750" indent="-285750">
              <a:buBlip>
                <a:blip r:embed="rId3"/>
              </a:buBlip>
            </a:pPr>
            <a:r>
              <a:rPr lang="pt-B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Visibilidade das Vulnerabilidades</a:t>
            </a:r>
          </a:p>
        </p:txBody>
      </p:sp>
      <p:sp>
        <p:nvSpPr>
          <p:cNvPr id="11" name="Conector reto 10"/>
          <p:cNvSpPr/>
          <p:nvPr/>
        </p:nvSpPr>
        <p:spPr>
          <a:xfrm rot="5400000">
            <a:off x="3912011" y="4317447"/>
            <a:ext cx="4320000" cy="0"/>
          </a:xfrm>
          <a:prstGeom prst="line">
            <a:avLst/>
          </a:prstGeom>
          <a:ln>
            <a:solidFill>
              <a:srgbClr val="FF66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765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Espaço Reservado para Texto 1"/>
          <p:cNvSpPr>
            <a:spLocks noGrp="1"/>
          </p:cNvSpPr>
          <p:nvPr>
            <p:ph type="body" sz="quarter" idx="10"/>
          </p:nvPr>
        </p:nvSpPr>
        <p:spPr bwMode="auto">
          <a:xfrm>
            <a:off x="266699" y="1574800"/>
            <a:ext cx="8046027" cy="43688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altLang="pt-BR" b="1" dirty="0" smtClean="0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CASE </a:t>
            </a:r>
            <a:r>
              <a:rPr lang="pt-BR" altLang="pt-BR" b="1" dirty="0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SUCESSO EM </a:t>
            </a:r>
            <a:r>
              <a:rPr lang="pt-BR" altLang="pt-BR" b="1" dirty="0" smtClean="0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SOLUÇÕES DE SEGURANÇA DA INFORMAÇÃO</a:t>
            </a:r>
            <a:endParaRPr lang="pt-BR" altLang="pt-BR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Título 2"/>
          <p:cNvSpPr>
            <a:spLocks noGrp="1"/>
          </p:cNvSpPr>
          <p:nvPr>
            <p:ph type="title"/>
          </p:nvPr>
        </p:nvSpPr>
        <p:spPr bwMode="auto">
          <a:xfrm>
            <a:off x="404813" y="98425"/>
            <a:ext cx="6121400" cy="124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Soluções e Serviços Avançados da RNP - Nova Oferta de Serviço de Nuvem</a:t>
            </a:r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onector reto 10"/>
          <p:cNvSpPr/>
          <p:nvPr/>
        </p:nvSpPr>
        <p:spPr>
          <a:xfrm rot="5400000">
            <a:off x="3912011" y="4317447"/>
            <a:ext cx="4320000" cy="0"/>
          </a:xfrm>
          <a:prstGeom prst="line">
            <a:avLst/>
          </a:prstGeom>
          <a:ln>
            <a:solidFill>
              <a:srgbClr val="FF66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68" y="3654611"/>
            <a:ext cx="4442085" cy="96045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996503" y="2590512"/>
            <a:ext cx="504673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Desafios</a:t>
            </a:r>
            <a:endParaRPr lang="pt-BR" sz="1600" b="1" dirty="0">
              <a:solidFill>
                <a:srgbClr val="44546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BR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pt-B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de Segurança (Análise da Maturidade)</a:t>
            </a:r>
          </a:p>
          <a:p>
            <a:pPr marL="285750" lvl="0" indent="-285750">
              <a:buBlip>
                <a:blip r:embed="rId3"/>
              </a:buBlip>
            </a:pPr>
            <a:r>
              <a:rPr lang="pt-B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de Riscos de Segurança da Informação </a:t>
            </a:r>
          </a:p>
          <a:p>
            <a:pPr marL="285750" lvl="0" indent="-285750">
              <a:buBlip>
                <a:blip r:embed="rId3"/>
              </a:buBlip>
            </a:pPr>
            <a:r>
              <a:rPr lang="pt-B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Conscientização e Treinamento em Segurança da Informação</a:t>
            </a:r>
          </a:p>
          <a:p>
            <a:pPr marL="285750" lvl="0" indent="-285750">
              <a:buBlip>
                <a:blip r:embed="rId3"/>
              </a:buBlip>
            </a:pPr>
            <a:r>
              <a:rPr lang="pt-B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do PDTI</a:t>
            </a:r>
          </a:p>
          <a:p>
            <a:pPr lvl="0"/>
            <a:endParaRPr lang="pt-BR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600" b="1" dirty="0" smtClean="0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Resultados com o Projeto</a:t>
            </a:r>
          </a:p>
          <a:p>
            <a:pPr lvl="0"/>
            <a:endParaRPr lang="pt-BR" sz="1600" b="1" dirty="0" smtClean="0">
              <a:solidFill>
                <a:srgbClr val="44546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pt-B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da Maturidade </a:t>
            </a:r>
            <a:r>
              <a:rPr lang="pt-B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SGSI</a:t>
            </a:r>
            <a:endParaRPr lang="pt-B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pt-B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de Gestão de Riscos</a:t>
            </a:r>
          </a:p>
          <a:p>
            <a:pPr marL="285750" indent="-285750">
              <a:buBlip>
                <a:blip r:embed="rId3"/>
              </a:buBlip>
            </a:pPr>
            <a:r>
              <a:rPr lang="pt-B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Melhorias na POSIC e </a:t>
            </a:r>
            <a:r>
              <a:rPr lang="pt-B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normativas</a:t>
            </a:r>
          </a:p>
          <a:p>
            <a:pPr marL="285750" indent="-285750">
              <a:buBlip>
                <a:blip r:embed="rId3"/>
              </a:buBlip>
            </a:pPr>
            <a:r>
              <a:rPr lang="pt-B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PDTI</a:t>
            </a:r>
          </a:p>
          <a:p>
            <a:pPr marL="285750" indent="-285750">
              <a:buBlip>
                <a:blip r:embed="rId3"/>
              </a:buBlip>
            </a:pPr>
            <a:r>
              <a:rPr lang="pt-B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para os Colaboradores</a:t>
            </a:r>
            <a:endParaRPr lang="pt-B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1600" b="1" dirty="0">
              <a:solidFill>
                <a:srgbClr val="44546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Texto 1"/>
          <p:cNvSpPr>
            <a:spLocks noGrp="1"/>
          </p:cNvSpPr>
          <p:nvPr>
            <p:ph type="body" sz="quarter" idx="10"/>
          </p:nvPr>
        </p:nvSpPr>
        <p:spPr bwMode="auto">
          <a:xfrm>
            <a:off x="266700" y="1574800"/>
            <a:ext cx="7364413" cy="450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SERVIÇOS JÁ CONHECIDOS </a:t>
            </a:r>
            <a:endParaRPr lang="pt-BR" altLang="pt-BR" smtClean="0">
              <a:solidFill>
                <a:srgbClr val="44546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95" name="Título 2"/>
          <p:cNvSpPr>
            <a:spLocks noGrp="1"/>
          </p:cNvSpPr>
          <p:nvPr>
            <p:ph type="title"/>
          </p:nvPr>
        </p:nvSpPr>
        <p:spPr bwMode="auto">
          <a:xfrm>
            <a:off x="404813" y="98425"/>
            <a:ext cx="6121400" cy="124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Soluções e Serviços Avançados da RNP - Nova Oferta de Serviço de Nuvem</a:t>
            </a:r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-608013" y="3638550"/>
            <a:ext cx="3522663" cy="561975"/>
          </a:xfrm>
          <a:prstGeom prst="roundRect">
            <a:avLst/>
          </a:prstGeom>
          <a:solidFill>
            <a:srgbClr val="FF871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tIns="180000" rIns="180000" bIns="180000" anchor="ctr"/>
          <a:lstStyle/>
          <a:p>
            <a:pPr algn="ctr">
              <a:lnSpc>
                <a:spcPct val="140000"/>
              </a:lnSpc>
              <a:defRPr/>
            </a:pPr>
            <a:endParaRPr lang="pt-BR" sz="1600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-608013" y="2971800"/>
            <a:ext cx="3522663" cy="561975"/>
          </a:xfrm>
          <a:prstGeom prst="roundRect">
            <a:avLst/>
          </a:prstGeom>
          <a:solidFill>
            <a:srgbClr val="FF871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tIns="180000" rIns="180000" bIns="180000" anchor="ctr"/>
          <a:lstStyle/>
          <a:p>
            <a:pPr algn="ctr">
              <a:lnSpc>
                <a:spcPct val="140000"/>
              </a:lnSpc>
              <a:defRPr/>
            </a:pPr>
            <a:endParaRPr lang="pt-BR" sz="1600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-608013" y="2305050"/>
            <a:ext cx="3522663" cy="560388"/>
          </a:xfrm>
          <a:prstGeom prst="roundRect">
            <a:avLst/>
          </a:prstGeom>
          <a:solidFill>
            <a:srgbClr val="FF871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tIns="180000" rIns="180000" bIns="180000" anchor="ctr"/>
          <a:lstStyle/>
          <a:p>
            <a:pPr algn="ctr">
              <a:lnSpc>
                <a:spcPct val="140000"/>
              </a:lnSpc>
              <a:defRPr/>
            </a:pPr>
            <a:endParaRPr lang="pt-BR" sz="1600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199" name="CaixaDeTexto 7"/>
          <p:cNvSpPr txBox="1">
            <a:spLocks noChangeArrowheads="1"/>
          </p:cNvSpPr>
          <p:nvPr/>
        </p:nvSpPr>
        <p:spPr bwMode="auto">
          <a:xfrm>
            <a:off x="349250" y="2411413"/>
            <a:ext cx="30670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Blip>
                <a:blip r:embed="rId2"/>
              </a:buBlip>
            </a:pPr>
            <a: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ICPEdu</a:t>
            </a:r>
          </a:p>
          <a:p>
            <a:pPr>
              <a:buFontTx/>
              <a:buBlip>
                <a:blip r:embed="rId2"/>
              </a:buBlip>
            </a:pPr>
            <a:endParaRPr lang="pt-BR" altLang="pt-BR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</a:t>
            </a:r>
            <a:endParaRPr lang="pt-BR" altLang="pt-BR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endParaRPr lang="pt-BR" altLang="pt-BR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eduroam</a:t>
            </a:r>
          </a:p>
          <a:p>
            <a:pPr>
              <a:buFontTx/>
              <a:buBlip>
                <a:blip r:embed="rId2"/>
              </a:buBlip>
            </a:pPr>
            <a:endParaRPr lang="pt-BR" altLang="pt-BR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fileSender</a:t>
            </a:r>
          </a:p>
          <a:p>
            <a:pPr>
              <a:buFontTx/>
              <a:buBlip>
                <a:blip r:embed="rId2"/>
              </a:buBlip>
            </a:pPr>
            <a:endParaRPr lang="pt-BR" altLang="pt-BR" sz="2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compute@RNP</a:t>
            </a:r>
          </a:p>
          <a:p>
            <a:pPr>
              <a:buFontTx/>
              <a:buBlip>
                <a:blip r:embed="rId2"/>
              </a:buBlip>
            </a:pPr>
            <a:endParaRPr lang="pt-BR" altLang="pt-BR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Data Center</a:t>
            </a:r>
          </a:p>
        </p:txBody>
      </p:sp>
      <p:sp>
        <p:nvSpPr>
          <p:cNvPr id="8200" name="CaixaDeTexto 8"/>
          <p:cNvSpPr txBox="1">
            <a:spLocks noChangeArrowheads="1"/>
          </p:cNvSpPr>
          <p:nvPr/>
        </p:nvSpPr>
        <p:spPr bwMode="auto">
          <a:xfrm>
            <a:off x="3416300" y="2305050"/>
            <a:ext cx="4214813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Blip>
                <a:blip r:embed="rId2"/>
              </a:buBlip>
            </a:pPr>
            <a: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Videoaula@RNP</a:t>
            </a:r>
            <a:endParaRPr lang="pt-BR" altLang="pt-BR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endParaRPr lang="pt-BR" altLang="pt-BR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Transmissão de Sinal de TV</a:t>
            </a:r>
          </a:p>
          <a:p>
            <a:pPr>
              <a:buFontTx/>
              <a:buBlip>
                <a:blip r:embed="rId2"/>
              </a:buBlip>
            </a:pPr>
            <a:endParaRPr lang="pt-BR" altLang="pt-BR" sz="2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Transmissão de vídeo ao vivo</a:t>
            </a:r>
            <a:endParaRPr lang="pt-BR" altLang="pt-BR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endParaRPr lang="pt-BR" altLang="pt-BR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Vídeo sob demanda</a:t>
            </a:r>
            <a:endParaRPr lang="pt-BR" altLang="pt-BR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endParaRPr lang="pt-BR" altLang="pt-BR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fone@RNP</a:t>
            </a:r>
            <a:endParaRPr lang="pt-BR" altLang="pt-BR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endParaRPr lang="pt-BR" altLang="pt-BR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Videoconferência</a:t>
            </a:r>
          </a:p>
          <a:p>
            <a:pPr>
              <a:buFontTx/>
              <a:buBlip>
                <a:blip r:embed="rId2"/>
              </a:buBlip>
            </a:pPr>
            <a:endParaRPr lang="pt-BR" altLang="pt-BR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Conferência Web</a:t>
            </a:r>
            <a:endParaRPr lang="pt-BR" altLang="pt-BR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813" y="2411413"/>
            <a:ext cx="3998912" cy="399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02" name="Retângulo 10"/>
          <p:cNvSpPr>
            <a:spLocks noChangeArrowheads="1"/>
          </p:cNvSpPr>
          <p:nvPr/>
        </p:nvSpPr>
        <p:spPr bwMode="auto">
          <a:xfrm>
            <a:off x="7897813" y="6059488"/>
            <a:ext cx="4038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pt-BR" altLang="pt-BR" sz="1400">
                <a:latin typeface="Arial" panose="020B0604020202020204" pitchFamily="34" charset="0"/>
                <a:cs typeface="Arial" panose="020B0604020202020204" pitchFamily="34" charset="0"/>
              </a:rPr>
              <a:t>www.rnp.br/servicos/servicos-avancados</a:t>
            </a:r>
            <a:endParaRPr lang="pt-BR" altLang="pt-B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1430338"/>
            <a:ext cx="12192000" cy="5427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tIns="180000" rIns="180000" bIns="180000" anchor="ctr"/>
          <a:lstStyle/>
          <a:p>
            <a:pPr algn="ctr">
              <a:lnSpc>
                <a:spcPct val="140000"/>
              </a:lnSpc>
              <a:defRPr/>
            </a:pPr>
            <a:endParaRPr lang="pt-BR" sz="1600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219" name="Espaço Reservado para Texto 1"/>
          <p:cNvSpPr>
            <a:spLocks noGrp="1"/>
          </p:cNvSpPr>
          <p:nvPr>
            <p:ph type="body" sz="quarter" idx="10"/>
          </p:nvPr>
        </p:nvSpPr>
        <p:spPr bwMode="auto">
          <a:xfrm>
            <a:off x="266700" y="1574800"/>
            <a:ext cx="11736388" cy="450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20" name="Título 2"/>
          <p:cNvSpPr>
            <a:spLocks noGrp="1"/>
          </p:cNvSpPr>
          <p:nvPr>
            <p:ph type="title"/>
          </p:nvPr>
        </p:nvSpPr>
        <p:spPr bwMode="auto">
          <a:xfrm>
            <a:off x="404813" y="98425"/>
            <a:ext cx="6121400" cy="124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Soluções e Serviços Avançados da RNP - Nova Oferta de Serviço de Nuvem</a:t>
            </a:r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21" name="Espaço Reservado para Número de Slide 3"/>
          <p:cNvSpPr txBox="1">
            <a:spLocks/>
          </p:cNvSpPr>
          <p:nvPr/>
        </p:nvSpPr>
        <p:spPr bwMode="auto">
          <a:xfrm>
            <a:off x="10396538" y="6338888"/>
            <a:ext cx="709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A806E155-E8B9-4706-BDCB-B8F6826E2E2F}" type="slidenum">
              <a:rPr lang="pt-BR" altLang="pt-BR"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6</a:t>
            </a:fld>
            <a:endParaRPr lang="pt-BR" altLang="pt-BR" sz="12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22" name="Retângulo 13"/>
          <p:cNvSpPr>
            <a:spLocks noChangeArrowheads="1"/>
          </p:cNvSpPr>
          <p:nvPr/>
        </p:nvSpPr>
        <p:spPr bwMode="auto">
          <a:xfrm>
            <a:off x="492125" y="2838450"/>
            <a:ext cx="112871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>
                <a:solidFill>
                  <a:schemeClr val="bg1"/>
                </a:solidFill>
              </a:rPr>
              <a:t>Ofertar um portfólio de serviços e soluções inovadores em nuvem com foco no </a:t>
            </a:r>
            <a:r>
              <a:rPr lang="pt-BR" altLang="pt-BR" sz="3200" b="1">
                <a:solidFill>
                  <a:schemeClr val="bg1"/>
                </a:solidFill>
              </a:rPr>
              <a:t>cliente</a:t>
            </a:r>
            <a:r>
              <a:rPr lang="pt-BR" altLang="pt-BR" sz="2800">
                <a:solidFill>
                  <a:schemeClr val="bg1"/>
                </a:solidFill>
              </a:rPr>
              <a:t> e com </a:t>
            </a:r>
            <a:r>
              <a:rPr lang="pt-BR" altLang="pt-BR" sz="3200" b="1">
                <a:solidFill>
                  <a:schemeClr val="bg1"/>
                </a:solidFill>
              </a:rPr>
              <a:t>parceiros</a:t>
            </a:r>
            <a:endParaRPr lang="pt-BR" altLang="pt-BR" sz="2800" b="1">
              <a:solidFill>
                <a:schemeClr val="bg1"/>
              </a:solidFill>
            </a:endParaRPr>
          </a:p>
        </p:txBody>
      </p:sp>
      <p:sp>
        <p:nvSpPr>
          <p:cNvPr id="9223" name="CaixaDeTexto 14"/>
          <p:cNvSpPr txBox="1">
            <a:spLocks noChangeArrowheads="1"/>
          </p:cNvSpPr>
          <p:nvPr/>
        </p:nvSpPr>
        <p:spPr bwMode="auto">
          <a:xfrm>
            <a:off x="266700" y="4586288"/>
            <a:ext cx="3876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>
                <a:solidFill>
                  <a:schemeClr val="bg1"/>
                </a:solidFill>
              </a:rPr>
              <a:t>Serviços Federados, seguros, fáceis usar e orientado as necessidades dos clientes com time-to-Market reduzido</a:t>
            </a:r>
          </a:p>
        </p:txBody>
      </p:sp>
      <p:sp>
        <p:nvSpPr>
          <p:cNvPr id="9224" name="CaixaDeTexto 15"/>
          <p:cNvSpPr txBox="1">
            <a:spLocks noChangeArrowheads="1"/>
          </p:cNvSpPr>
          <p:nvPr/>
        </p:nvSpPr>
        <p:spPr bwMode="auto">
          <a:xfrm>
            <a:off x="7891463" y="4589463"/>
            <a:ext cx="38766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>
                <a:solidFill>
                  <a:schemeClr val="bg1"/>
                </a:solidFill>
              </a:rPr>
              <a:t>Parcerias com a iniciativa privada para concretizar novas ofertas de valor com maior economicidade</a:t>
            </a:r>
          </a:p>
        </p:txBody>
      </p:sp>
      <p:sp>
        <p:nvSpPr>
          <p:cNvPr id="9225" name="CaixaDeTexto 16"/>
          <p:cNvSpPr txBox="1">
            <a:spLocks noChangeArrowheads="1"/>
          </p:cNvSpPr>
          <p:nvPr/>
        </p:nvSpPr>
        <p:spPr bwMode="auto">
          <a:xfrm>
            <a:off x="4224338" y="4586288"/>
            <a:ext cx="3876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>
                <a:solidFill>
                  <a:schemeClr val="bg1"/>
                </a:solidFill>
              </a:rPr>
              <a:t>Ganho de escala atuando na forma de um broker de serviços</a:t>
            </a:r>
          </a:p>
        </p:txBody>
      </p:sp>
      <p:pic>
        <p:nvPicPr>
          <p:cNvPr id="9226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741488"/>
            <a:ext cx="144621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Texto 1"/>
          <p:cNvSpPr>
            <a:spLocks noGrp="1"/>
          </p:cNvSpPr>
          <p:nvPr>
            <p:ph type="body" sz="quarter" idx="10"/>
          </p:nvPr>
        </p:nvSpPr>
        <p:spPr bwMode="auto">
          <a:xfrm>
            <a:off x="266700" y="1574800"/>
            <a:ext cx="7364413" cy="450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COMO A RNP ESTÁ (RE)PENSANDO A OFERTA DE SERVIÇOS ?</a:t>
            </a:r>
          </a:p>
          <a:p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Título 2"/>
          <p:cNvSpPr>
            <a:spLocks noGrp="1"/>
          </p:cNvSpPr>
          <p:nvPr>
            <p:ph type="title"/>
          </p:nvPr>
        </p:nvSpPr>
        <p:spPr bwMode="auto">
          <a:xfrm>
            <a:off x="404813" y="98425"/>
            <a:ext cx="6121400" cy="124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Soluções e Serviços Avançados da RNP - Nova Oferta de Serviço de Nuvem</a:t>
            </a:r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ângulo Arredondado 11"/>
          <p:cNvSpPr/>
          <p:nvPr/>
        </p:nvSpPr>
        <p:spPr>
          <a:xfrm>
            <a:off x="7419975" y="2673350"/>
            <a:ext cx="6430963" cy="679450"/>
          </a:xfrm>
          <a:prstGeom prst="roundRect">
            <a:avLst/>
          </a:prstGeom>
          <a:solidFill>
            <a:srgbClr val="FF871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tIns="180000" rIns="180000" bIns="180000" anchor="ctr"/>
          <a:lstStyle/>
          <a:p>
            <a:pPr algn="ctr">
              <a:lnSpc>
                <a:spcPct val="140000"/>
              </a:lnSpc>
              <a:defRPr/>
            </a:pPr>
            <a:endParaRPr lang="pt-BR" sz="1600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631113" y="2182813"/>
            <a:ext cx="5046662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Blip>
                <a:blip r:embed="rId2"/>
              </a:buBlip>
              <a:defRPr/>
            </a:pPr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 Único </a:t>
            </a: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ofertas</a:t>
            </a:r>
          </a:p>
          <a:p>
            <a:pPr marL="285750" indent="-285750">
              <a:buFontTx/>
              <a:buBlip>
                <a:blip r:embed="rId2"/>
              </a:buBlip>
              <a:defRPr/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Blip>
                <a:blip r:embed="rId2"/>
              </a:buBlip>
              <a:defRPr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federação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</a:t>
            </a: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Blip>
                <a:blip r:embed="rId2"/>
              </a:buBlip>
              <a:defRPr/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Blip>
                <a:blip r:embed="rId2"/>
              </a:buBlip>
              <a:defRPr/>
            </a:pPr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Simplifica </a:t>
            </a: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vida do cliente</a:t>
            </a:r>
          </a:p>
          <a:p>
            <a:pPr>
              <a:defRPr/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Blip>
                <a:blip r:embed="rId2"/>
              </a:buBlip>
              <a:defRPr/>
            </a:pPr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recursos</a:t>
            </a:r>
          </a:p>
          <a:p>
            <a:pPr marL="285750" indent="-285750">
              <a:buFontTx/>
              <a:buBlip>
                <a:blip r:embed="rId2"/>
              </a:buBlip>
              <a:defRPr/>
            </a:pPr>
            <a:endParaRPr lang="pt-BR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Blip>
                <a:blip r:embed="rId2"/>
              </a:buBlip>
              <a:defRPr/>
            </a:pPr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Neutralidade </a:t>
            </a: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RNP</a:t>
            </a:r>
          </a:p>
          <a:p>
            <a:pPr marL="285750" indent="-285750">
              <a:buFontTx/>
              <a:buBlip>
                <a:blip r:embed="rId2"/>
              </a:buBlip>
              <a:defRPr/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Agrupar 13"/>
          <p:cNvGrpSpPr/>
          <p:nvPr/>
        </p:nvGrpSpPr>
        <p:grpSpPr>
          <a:xfrm>
            <a:off x="690588" y="2166578"/>
            <a:ext cx="4504949" cy="2596497"/>
            <a:chOff x="246987" y="1611406"/>
            <a:chExt cx="5759898" cy="3319610"/>
          </a:xfrm>
          <a:effectLst>
            <a:outerShdw blurRad="431800" dist="38100" dir="2700000" sx="102000" sy="102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987" y="1611406"/>
              <a:ext cx="5759898" cy="2970895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987" y="4520497"/>
              <a:ext cx="5759898" cy="410519"/>
            </a:xfrm>
            <a:prstGeom prst="rect">
              <a:avLst/>
            </a:prstGeom>
          </p:spPr>
        </p:pic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087" y="5280691"/>
            <a:ext cx="3041650" cy="1311275"/>
          </a:xfrm>
          <a:prstGeom prst="rect">
            <a:avLst/>
          </a:prstGeom>
          <a:effectLst>
            <a:outerShdw blurRad="177800" dist="38100" dir="33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Texto 1"/>
          <p:cNvSpPr>
            <a:spLocks noGrp="1"/>
          </p:cNvSpPr>
          <p:nvPr>
            <p:ph type="body" sz="quarter" idx="10"/>
          </p:nvPr>
        </p:nvSpPr>
        <p:spPr bwMode="auto">
          <a:xfrm>
            <a:off x="266700" y="1574800"/>
            <a:ext cx="7364413" cy="450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 QUE OFERTAR PRIMEIRO ?</a:t>
            </a:r>
          </a:p>
          <a:p>
            <a:endParaRPr lang="pt-BR" altLang="pt-BR" b="1" smtClean="0">
              <a:solidFill>
                <a:srgbClr val="44546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Título 2"/>
          <p:cNvSpPr>
            <a:spLocks noGrp="1"/>
          </p:cNvSpPr>
          <p:nvPr>
            <p:ph type="title"/>
          </p:nvPr>
        </p:nvSpPr>
        <p:spPr bwMode="auto">
          <a:xfrm>
            <a:off x="404813" y="98425"/>
            <a:ext cx="6121400" cy="124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Soluções e Serviços Avançados da RNP - Nova Oferta de Serviço de Nuvem</a:t>
            </a:r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989388" y="2343150"/>
            <a:ext cx="0" cy="41433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19350"/>
            <a:ext cx="137001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3479800"/>
            <a:ext cx="15763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4322763"/>
            <a:ext cx="24288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ector reto 19"/>
          <p:cNvCxnSpPr/>
          <p:nvPr/>
        </p:nvCxnSpPr>
        <p:spPr>
          <a:xfrm>
            <a:off x="833438" y="5253038"/>
            <a:ext cx="10621962" cy="476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Espaço Reservado para Conteúdo 5"/>
          <p:cNvSpPr txBox="1">
            <a:spLocks/>
          </p:cNvSpPr>
          <p:nvPr/>
        </p:nvSpPr>
        <p:spPr bwMode="auto">
          <a:xfrm>
            <a:off x="317500" y="5749925"/>
            <a:ext cx="6175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altLang="pt-BR" sz="1600" b="1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IaaS</a:t>
            </a:r>
          </a:p>
        </p:txBody>
      </p:sp>
      <p:sp>
        <p:nvSpPr>
          <p:cNvPr id="11274" name="Espaço Reservado para Conteúdo 5"/>
          <p:cNvSpPr txBox="1">
            <a:spLocks/>
          </p:cNvSpPr>
          <p:nvPr/>
        </p:nvSpPr>
        <p:spPr bwMode="auto">
          <a:xfrm>
            <a:off x="161925" y="3460750"/>
            <a:ext cx="930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altLang="pt-BR" sz="1600" b="1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SaaS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5613400"/>
            <a:ext cx="5730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5565775"/>
            <a:ext cx="938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6249988"/>
            <a:ext cx="13430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2" b="29428"/>
          <a:stretch>
            <a:fillRect/>
          </a:stretch>
        </p:blipFill>
        <p:spPr bwMode="auto">
          <a:xfrm>
            <a:off x="4329113" y="6415088"/>
            <a:ext cx="1223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Conector reto 26"/>
          <p:cNvCxnSpPr/>
          <p:nvPr/>
        </p:nvCxnSpPr>
        <p:spPr>
          <a:xfrm>
            <a:off x="9036050" y="2355850"/>
            <a:ext cx="0" cy="41433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38" y="2814638"/>
            <a:ext cx="24749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3906838"/>
            <a:ext cx="5603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 descr="Resultado de imagem para arcgi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4543425"/>
            <a:ext cx="5603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6" descr="Resultado de imagem para overleaf sharelate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4627563"/>
            <a:ext cx="10461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0" descr="Resultado de imagem para matlab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3948113"/>
            <a:ext cx="12620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4" descr="Resultado de imagem para mathematica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3943350"/>
            <a:ext cx="13541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6" descr="Resultado de imagem para Zotero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22713" r="11382" b="20589"/>
          <a:stretch>
            <a:fillRect/>
          </a:stretch>
        </p:blipFill>
        <p:spPr bwMode="auto">
          <a:xfrm>
            <a:off x="5634038" y="4162425"/>
            <a:ext cx="91598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4" descr="Resultado de imagem para mendeley softwa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4611688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0"/>
          <a:stretch>
            <a:fillRect/>
          </a:stretch>
        </p:blipFill>
        <p:spPr bwMode="auto">
          <a:xfrm>
            <a:off x="7246938" y="5443538"/>
            <a:ext cx="13604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9" name="Espaço Reservado para Conteúdo 4"/>
          <p:cNvSpPr txBox="1">
            <a:spLocks/>
          </p:cNvSpPr>
          <p:nvPr/>
        </p:nvSpPr>
        <p:spPr bwMode="auto">
          <a:xfrm>
            <a:off x="1535113" y="1954213"/>
            <a:ext cx="13700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altLang="pt-BR" sz="2000" b="1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RNP</a:t>
            </a:r>
            <a:endParaRPr lang="pt-BR" altLang="pt-BR" sz="1600" b="1">
              <a:solidFill>
                <a:srgbClr val="44546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290" name="Espaço Reservado para Conteúdo 4"/>
          <p:cNvSpPr txBox="1">
            <a:spLocks/>
          </p:cNvSpPr>
          <p:nvPr/>
        </p:nvSpPr>
        <p:spPr bwMode="auto">
          <a:xfrm>
            <a:off x="9590088" y="1935163"/>
            <a:ext cx="21780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altLang="pt-BR" sz="2000" b="1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Acadêmicos</a:t>
            </a:r>
          </a:p>
        </p:txBody>
      </p:sp>
      <p:sp>
        <p:nvSpPr>
          <p:cNvPr id="11291" name="Espaço Reservado para Conteúdo 4"/>
          <p:cNvSpPr txBox="1">
            <a:spLocks/>
          </p:cNvSpPr>
          <p:nvPr/>
        </p:nvSpPr>
        <p:spPr bwMode="auto">
          <a:xfrm>
            <a:off x="5383213" y="1935163"/>
            <a:ext cx="2155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altLang="pt-BR" sz="2000" b="1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Comerciais</a:t>
            </a:r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3927475"/>
            <a:ext cx="23860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 descr="Resultado de imagem para oracle cloud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6170613"/>
            <a:ext cx="1028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esultado de imagem para gsuit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2224088"/>
            <a:ext cx="214630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Imagem 4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5535613"/>
            <a:ext cx="236696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 descr="esultado de imagem para office 365 for education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2497138"/>
            <a:ext cx="26241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Texto 1"/>
          <p:cNvSpPr>
            <a:spLocks noGrp="1"/>
          </p:cNvSpPr>
          <p:nvPr>
            <p:ph type="body" sz="quarter" idx="10"/>
          </p:nvPr>
        </p:nvSpPr>
        <p:spPr bwMode="auto">
          <a:xfrm>
            <a:off x="266700" y="1574800"/>
            <a:ext cx="7364413" cy="450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dirty="0" smtClean="0">
                <a:solidFill>
                  <a:srgbClr val="44546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CASE DE USO DO COMPUTE@RNP</a:t>
            </a:r>
          </a:p>
          <a:p>
            <a:endParaRPr lang="pt-BR" altLang="pt-BR" b="1" dirty="0" smtClean="0">
              <a:solidFill>
                <a:srgbClr val="44546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ítulo 2"/>
          <p:cNvSpPr>
            <a:spLocks noGrp="1"/>
          </p:cNvSpPr>
          <p:nvPr>
            <p:ph type="title"/>
          </p:nvPr>
        </p:nvSpPr>
        <p:spPr bwMode="auto">
          <a:xfrm>
            <a:off x="404813" y="98425"/>
            <a:ext cx="6121400" cy="124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Soluções e Serviços Avançados da RNP - Nova Oferta de Serviço de Nuvem</a:t>
            </a:r>
            <a:endParaRPr lang="pt-BR" alt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989763" y="2549525"/>
            <a:ext cx="2117725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350" b="1" dirty="0">
                <a:solidFill>
                  <a:prstClr val="black"/>
                </a:solidFill>
              </a:rPr>
              <a:t>WORKLOADS:</a:t>
            </a:r>
            <a:r>
              <a:rPr lang="pt-BR" sz="1350" dirty="0">
                <a:solidFill>
                  <a:prstClr val="black"/>
                </a:solidFill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pt-BR" sz="1350" dirty="0">
              <a:solidFill>
                <a:prstClr val="black"/>
              </a:solidFill>
            </a:endParaRPr>
          </a:p>
        </p:txBody>
      </p:sp>
      <p:pic>
        <p:nvPicPr>
          <p:cNvPr id="13317" name="Picture 4" descr="http://www.cria.org.br/imgs/misc/logo_cr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057400"/>
            <a:ext cx="231616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500188" y="3132138"/>
            <a:ext cx="4083050" cy="30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350" b="1" dirty="0">
                <a:solidFill>
                  <a:srgbClr val="000000"/>
                </a:solidFill>
                <a:latin typeface="Arial" panose="020B0604020202020204" pitchFamily="34" charset="0"/>
              </a:rPr>
              <a:t>Centro de Referência em Informação Ambiental</a:t>
            </a:r>
            <a:endParaRPr lang="pt-BR" sz="1350" dirty="0">
              <a:solidFill>
                <a:prstClr val="black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942138" y="4114800"/>
            <a:ext cx="3036887" cy="237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350" b="1" dirty="0">
                <a:solidFill>
                  <a:prstClr val="black"/>
                </a:solidFill>
              </a:rPr>
              <a:t>Utilização do COMPUTE@RNP</a:t>
            </a:r>
            <a:r>
              <a:rPr lang="pt-BR" sz="1350" dirty="0">
                <a:solidFill>
                  <a:prstClr val="black"/>
                </a:solidFill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Total de 15 </a:t>
            </a:r>
            <a:r>
              <a:rPr lang="pt-BR" sz="1350" dirty="0" err="1">
                <a:solidFill>
                  <a:prstClr val="black"/>
                </a:solidFill>
              </a:rPr>
              <a:t>VMs</a:t>
            </a:r>
            <a:endParaRPr lang="pt-BR" sz="1350" dirty="0">
              <a:solidFill>
                <a:prstClr val="black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131 </a:t>
            </a:r>
            <a:r>
              <a:rPr lang="pt-BR" sz="1350" dirty="0" err="1">
                <a:solidFill>
                  <a:prstClr val="black"/>
                </a:solidFill>
              </a:rPr>
              <a:t>vCPUS</a:t>
            </a:r>
            <a:endParaRPr lang="pt-BR" sz="1350" dirty="0">
              <a:solidFill>
                <a:prstClr val="black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218 GB RAM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37.8 TB DISCO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1 Rede 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20 </a:t>
            </a:r>
            <a:r>
              <a:rPr lang="pt-BR" sz="1350" dirty="0" err="1">
                <a:solidFill>
                  <a:prstClr val="black"/>
                </a:solidFill>
              </a:rPr>
              <a:t>Ips</a:t>
            </a:r>
            <a:r>
              <a:rPr lang="pt-BR" sz="1350" dirty="0">
                <a:solidFill>
                  <a:prstClr val="black"/>
                </a:solidFill>
              </a:rPr>
              <a:t> validos 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prstClr val="black"/>
                </a:solidFill>
              </a:rPr>
              <a:t>1 VPN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1350" dirty="0" smtClean="0">
                <a:solidFill>
                  <a:prstClr val="black"/>
                </a:solidFill>
              </a:rPr>
              <a:t>Média </a:t>
            </a:r>
            <a:r>
              <a:rPr lang="pt-BR" sz="1350" dirty="0">
                <a:solidFill>
                  <a:prstClr val="black"/>
                </a:solidFill>
              </a:rPr>
              <a:t>investimento / Mês </a:t>
            </a:r>
          </a:p>
          <a:p>
            <a:pPr lvl="1">
              <a:defRPr/>
            </a:pPr>
            <a:r>
              <a:rPr lang="pt-BR" sz="1350" dirty="0">
                <a:solidFill>
                  <a:prstClr val="black"/>
                </a:solidFill>
              </a:rPr>
              <a:t>R$ 22.254,00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pt-BR" sz="1350" dirty="0">
              <a:solidFill>
                <a:prstClr val="black"/>
              </a:solidFill>
            </a:endParaRPr>
          </a:p>
        </p:txBody>
      </p:sp>
      <p:sp>
        <p:nvSpPr>
          <p:cNvPr id="17" name="Retângulo Arredondado 16"/>
          <p:cNvSpPr/>
          <p:nvPr/>
        </p:nvSpPr>
        <p:spPr>
          <a:xfrm>
            <a:off x="4017963" y="3811588"/>
            <a:ext cx="1565275" cy="2514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13">
              <a:solidFill>
                <a:prstClr val="white"/>
              </a:solidFill>
            </a:endParaRPr>
          </a:p>
        </p:txBody>
      </p:sp>
      <p:sp>
        <p:nvSpPr>
          <p:cNvPr id="18" name="Retângulo Arredondado 17"/>
          <p:cNvSpPr/>
          <p:nvPr/>
        </p:nvSpPr>
        <p:spPr>
          <a:xfrm>
            <a:off x="4167188" y="5713413"/>
            <a:ext cx="1304925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13">
              <a:solidFill>
                <a:prstClr val="white"/>
              </a:solidFill>
            </a:endParaRPr>
          </a:p>
        </p:txBody>
      </p:sp>
      <p:sp>
        <p:nvSpPr>
          <p:cNvPr id="13322" name="CaixaDeTexto 18"/>
          <p:cNvSpPr txBox="1">
            <a:spLocks noChangeArrowheads="1"/>
          </p:cNvSpPr>
          <p:nvPr/>
        </p:nvSpPr>
        <p:spPr bwMode="auto">
          <a:xfrm>
            <a:off x="4598988" y="3811588"/>
            <a:ext cx="56991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500" b="1">
                <a:solidFill>
                  <a:srgbClr val="000000"/>
                </a:solidFill>
              </a:rPr>
              <a:t>IaaS</a:t>
            </a:r>
          </a:p>
        </p:txBody>
      </p:sp>
      <p:sp>
        <p:nvSpPr>
          <p:cNvPr id="20" name="Retângulo Arredondado 19"/>
          <p:cNvSpPr/>
          <p:nvPr/>
        </p:nvSpPr>
        <p:spPr>
          <a:xfrm>
            <a:off x="4167188" y="4117975"/>
            <a:ext cx="1304925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13">
              <a:solidFill>
                <a:prstClr val="white"/>
              </a:solidFill>
            </a:endParaRPr>
          </a:p>
        </p:txBody>
      </p:sp>
      <p:pic>
        <p:nvPicPr>
          <p:cNvPr id="13324" name="Picture 2" descr="esultado de imagem para RN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5740400"/>
            <a:ext cx="8715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Espaço Reservado para Conteúdo 3"/>
          <p:cNvGraphicFramePr>
            <a:graphicFrameLocks/>
          </p:cNvGraphicFramePr>
          <p:nvPr/>
        </p:nvGraphicFramePr>
        <p:xfrm>
          <a:off x="977597" y="4117659"/>
          <a:ext cx="4033097" cy="205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326" name="Picture 4" descr="http://www.cria.org.br/imgs/misc/logo_cr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4611688"/>
            <a:ext cx="95091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ector reto 5"/>
          <p:cNvSpPr/>
          <p:nvPr/>
        </p:nvSpPr>
        <p:spPr>
          <a:xfrm rot="5400000" flipV="1">
            <a:off x="4662893" y="4430719"/>
            <a:ext cx="3787643" cy="4194"/>
          </a:xfrm>
          <a:prstGeom prst="line">
            <a:avLst/>
          </a:prstGeom>
          <a:ln w="25400">
            <a:solidFill>
              <a:srgbClr val="FF66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330" name="Imagem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2825750"/>
            <a:ext cx="9413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8" descr="esultado de imagem para SpeciesLin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3" y="3508375"/>
            <a:ext cx="10350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0" descr="http://openmodeller.cria.org.br/imgs/logo_3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2982913"/>
            <a:ext cx="8270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2" descr="http://abelha.cria.org.br/html/imgs/abelha_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3508375"/>
            <a:ext cx="9842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cerram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872</Words>
  <Application>Microsoft Office PowerPoint</Application>
  <PresentationFormat>Widescreen</PresentationFormat>
  <Paragraphs>213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Montserrat Semi</vt:lpstr>
      <vt:lpstr>Verdana</vt:lpstr>
      <vt:lpstr>Master Capa</vt:lpstr>
      <vt:lpstr>Miolo</vt:lpstr>
      <vt:lpstr>Encerramento</vt:lpstr>
      <vt:lpstr>Apresentação do PowerPoint</vt:lpstr>
      <vt:lpstr>Soluções e Serviços Avançados da RNP - Nova Oferta de Serviço de Nuvem</vt:lpstr>
      <vt:lpstr>Soluções e Serviços Avançados da RNP - Nova Oferta de Serviço de Nuvem</vt:lpstr>
      <vt:lpstr>Soluções e Serviços Avançados da RNP - Nova Oferta de Serviço de Nuvem</vt:lpstr>
      <vt:lpstr>Soluções e Serviços Avançados da RNP - Nova Oferta de Serviço de Nuvem</vt:lpstr>
      <vt:lpstr>Soluções e Serviços Avançados da RNP - Nova Oferta de Serviço de Nuvem</vt:lpstr>
      <vt:lpstr>Soluções e Serviços Avançados da RNP - Nova Oferta de Serviço de Nuvem</vt:lpstr>
      <vt:lpstr>Soluções e Serviços Avançados da RNP - Nova Oferta de Serviço de Nuvem</vt:lpstr>
      <vt:lpstr>Soluções e Serviços Avançados da RNP - Nova Oferta de Serviço de Nuvem</vt:lpstr>
      <vt:lpstr>Soluções e Serviços Avançados da RNP - Nova Oferta de Serviço de Nuvem</vt:lpstr>
      <vt:lpstr>Soluções e Serviços Avançados da RNP - Nova Oferta de Serviço de Nuvem</vt:lpstr>
      <vt:lpstr>Soluções e Serviços Avançados da RNP - Nova Oferta de Serviço de Nuvem</vt:lpstr>
      <vt:lpstr>Soluções e Serviços Avançados da RNP - Nova Oferta de Serviço de Nuvem</vt:lpstr>
      <vt:lpstr>Soluções e Serviços Avançados da RNP - Nova Oferta de Serviço de Nuvem</vt:lpstr>
      <vt:lpstr>Soluções e Serviços Avançados da RNP - Nova Oferta de Serviço de Nuvem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Rodrigo Facio de Paula</cp:lastModifiedBy>
  <cp:revision>85</cp:revision>
  <dcterms:created xsi:type="dcterms:W3CDTF">2018-05-22T16:49:34Z</dcterms:created>
  <dcterms:modified xsi:type="dcterms:W3CDTF">2019-06-27T14:06:24Z</dcterms:modified>
</cp:coreProperties>
</file>