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5" r:id="rId3"/>
  </p:sldMasterIdLst>
  <p:notesMasterIdLst>
    <p:notesMasterId r:id="rId27"/>
  </p:notesMasterIdLst>
  <p:handoutMasterIdLst>
    <p:handoutMasterId r:id="rId28"/>
  </p:handoutMasterIdLst>
  <p:sldIdLst>
    <p:sldId id="269" r:id="rId4"/>
    <p:sldId id="271" r:id="rId5"/>
    <p:sldId id="334" r:id="rId6"/>
    <p:sldId id="354" r:id="rId7"/>
    <p:sldId id="341" r:id="rId8"/>
    <p:sldId id="335" r:id="rId9"/>
    <p:sldId id="339" r:id="rId10"/>
    <p:sldId id="340" r:id="rId11"/>
    <p:sldId id="333" r:id="rId12"/>
    <p:sldId id="342" r:id="rId13"/>
    <p:sldId id="344" r:id="rId14"/>
    <p:sldId id="345" r:id="rId15"/>
    <p:sldId id="349" r:id="rId16"/>
    <p:sldId id="356" r:id="rId17"/>
    <p:sldId id="346" r:id="rId18"/>
    <p:sldId id="351" r:id="rId19"/>
    <p:sldId id="350" r:id="rId20"/>
    <p:sldId id="352" r:id="rId21"/>
    <p:sldId id="353" r:id="rId22"/>
    <p:sldId id="348" r:id="rId23"/>
    <p:sldId id="347" r:id="rId24"/>
    <p:sldId id="355" r:id="rId25"/>
    <p:sldId id="329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7CA34C"/>
    <a:srgbClr val="2D6598"/>
    <a:srgbClr val="CAA13D"/>
    <a:srgbClr val="9F4147"/>
    <a:srgbClr val="F7931E"/>
    <a:srgbClr val="DC7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9" autoAdjust="0"/>
    <p:restoredTop sz="94660"/>
  </p:normalViewPr>
  <p:slideViewPr>
    <p:cSldViewPr>
      <p:cViewPr varScale="1">
        <p:scale>
          <a:sx n="109" d="100"/>
          <a:sy n="109" d="100"/>
        </p:scale>
        <p:origin x="18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98"/>
    </p:cViewPr>
  </p:sorterViewPr>
  <p:notesViewPr>
    <p:cSldViewPr>
      <p:cViewPr varScale="1">
        <p:scale>
          <a:sx n="119" d="100"/>
          <a:sy n="119" d="100"/>
        </p:scale>
        <p:origin x="-461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F8672-0DB6-4901-95CC-AE6307836BFD}" type="datetimeFigureOut">
              <a:rPr lang="pt-BR" smtClean="0"/>
              <a:pPr/>
              <a:t>26/06/2018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6A187-263B-4FB3-ADA9-1EF4AA201F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31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EC397-B241-430A-AD04-64DEF4FE2070}" type="datetimeFigureOut">
              <a:rPr lang="pt-BR" smtClean="0"/>
              <a:pPr/>
              <a:t>26/06/2018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pt-BR" dirty="0" smtClean="0"/>
              <a:t>`</a:t>
            </a:r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0893A-05EB-4B16-9177-DDB2A66143D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6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72191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50591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9240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59510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89785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15458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92479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65331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32284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05533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8100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08144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57095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Arial" panose="020B0604020202020204" pitchFamily="34" charset="0"/>
            </a:endParaRPr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B64FAAB-380D-451F-910B-7BF32746A869}" type="slidenum">
              <a:rPr lang="pt-BR" altLang="pt-BR" sz="1200" smtClean="0">
                <a:cs typeface="Arial" panose="020B0604020202020204" pitchFamily="34" charset="0"/>
              </a:rPr>
              <a:pPr/>
              <a:t>22</a:t>
            </a:fld>
            <a:endParaRPr lang="pt-BR" altLang="pt-BR" sz="12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4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135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2959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4080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0350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29949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53796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0CC5F-D762-45AB-82EC-5B7AE758AB4F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6258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250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181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1670" y="1643050"/>
            <a:ext cx="5000660" cy="157163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0" hasCustomPrompt="1"/>
          </p:nvPr>
        </p:nvSpPr>
        <p:spPr>
          <a:xfrm>
            <a:off x="2071688" y="3500438"/>
            <a:ext cx="4929187" cy="1714500"/>
          </a:xfrm>
          <a:prstGeom prst="rect">
            <a:avLst/>
          </a:prstGeom>
        </p:spPr>
        <p:txBody>
          <a:bodyPr/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smtClean="0"/>
              <a:t>Subtítulo </a:t>
            </a:r>
          </a:p>
          <a:p>
            <a:pPr lvl="0"/>
            <a:r>
              <a:rPr lang="pt-BR" dirty="0" smtClean="0"/>
              <a:t>Data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7920880" cy="504056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2" y="268064"/>
            <a:ext cx="7920880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dirty="0" smtClean="0"/>
              <a:t>Título mestre</a:t>
            </a:r>
          </a:p>
        </p:txBody>
      </p:sp>
      <p:sp>
        <p:nvSpPr>
          <p:cNvPr id="7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179512" y="6511095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31F0F5-9C7B-4BC7-94EB-2617A640359C}" type="datetime1">
              <a:rPr lang="pt-BR" smtClean="0"/>
              <a:pPr/>
              <a:t>26/06/2018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411760" y="6511095"/>
            <a:ext cx="5688632" cy="196131"/>
          </a:xfrm>
          <a:prstGeom prst="rect">
            <a:avLst/>
          </a:prstGeom>
        </p:spPr>
        <p:txBody>
          <a:bodyPr/>
          <a:lstStyle>
            <a:lvl1pPr>
              <a:def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Número de Slide 3"/>
          <p:cNvSpPr txBox="1">
            <a:spLocks/>
          </p:cNvSpPr>
          <p:nvPr userDrawn="1"/>
        </p:nvSpPr>
        <p:spPr>
          <a:xfrm>
            <a:off x="8460432" y="6496846"/>
            <a:ext cx="504056" cy="21038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lang="pt-BR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306C15-95EA-4473-B890-D7BC1D1667C7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460432" y="6496846"/>
            <a:ext cx="504056" cy="210380"/>
          </a:xfrm>
          <a:prstGeom prst="rect">
            <a:avLst/>
          </a:prstGeom>
        </p:spPr>
        <p:txBody>
          <a:bodyPr/>
          <a:lstStyle>
            <a:lvl1pPr>
              <a:defRPr lang="pt-BR"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306C15-95EA-4473-B890-D7BC1D1667C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2" y="260648"/>
            <a:ext cx="7920880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dirty="0" smtClean="0"/>
              <a:t>Título mestre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7920880" cy="5040560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179512" y="6511095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31F0F5-9C7B-4BC7-94EB-2617A640359C}" type="datetime1">
              <a:rPr lang="pt-BR" smtClean="0"/>
              <a:pPr/>
              <a:t>26/06/2018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411760" y="6511095"/>
            <a:ext cx="5688632" cy="196131"/>
          </a:xfrm>
          <a:prstGeom prst="rect">
            <a:avLst/>
          </a:prstGeom>
        </p:spPr>
        <p:txBody>
          <a:bodyPr/>
          <a:lstStyle>
            <a:lvl1pPr>
              <a:def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2" y="260648"/>
            <a:ext cx="7920880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dirty="0" smtClean="0"/>
              <a:t>Título mestre</a:t>
            </a:r>
          </a:p>
        </p:txBody>
      </p:sp>
      <p:sp>
        <p:nvSpPr>
          <p:cNvPr id="10" name="Espaço Reservado para Tabela 9"/>
          <p:cNvSpPr>
            <a:spLocks noGrp="1"/>
          </p:cNvSpPr>
          <p:nvPr>
            <p:ph type="tbl" sz="quarter" idx="15"/>
          </p:nvPr>
        </p:nvSpPr>
        <p:spPr>
          <a:xfrm>
            <a:off x="179512" y="1412776"/>
            <a:ext cx="7920880" cy="5040560"/>
          </a:xfrm>
          <a:prstGeom prst="rect">
            <a:avLst/>
          </a:prstGeom>
        </p:spPr>
        <p:txBody>
          <a:bodyPr/>
          <a:lstStyle>
            <a:lvl1pPr>
              <a:defRPr lang="pt-BR"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179512" y="6511095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31F0F5-9C7B-4BC7-94EB-2617A640359C}" type="datetime1">
              <a:rPr lang="pt-BR" smtClean="0"/>
              <a:pPr/>
              <a:t>26/06/2018</a:t>
            </a:fld>
            <a:endParaRPr lang="pt-BR"/>
          </a:p>
        </p:txBody>
      </p:sp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411760" y="6511095"/>
            <a:ext cx="5688632" cy="196131"/>
          </a:xfrm>
          <a:prstGeom prst="rect">
            <a:avLst/>
          </a:prstGeom>
        </p:spPr>
        <p:txBody>
          <a:bodyPr/>
          <a:lstStyle>
            <a:lvl1pPr>
              <a:def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8" name="Espaço Reservado para Número de Slide 3"/>
          <p:cNvSpPr txBox="1">
            <a:spLocks/>
          </p:cNvSpPr>
          <p:nvPr userDrawn="1"/>
        </p:nvSpPr>
        <p:spPr>
          <a:xfrm>
            <a:off x="8460432" y="6496846"/>
            <a:ext cx="504056" cy="21038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lang="pt-BR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306C15-95EA-4473-B890-D7BC1D1667C7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7" y="57150"/>
            <a:ext cx="5175148" cy="4082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5" y="857250"/>
            <a:ext cx="8613322" cy="5319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97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C58678-8A53-4F8B-8646-3CCD81600A83}" type="datetime1">
              <a:rPr lang="pt-BR" smtClean="0"/>
              <a:pPr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1000125" y="3571875"/>
            <a:ext cx="5072063" cy="1857375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smtClean="0">
                <a:solidFill>
                  <a:schemeClr val="bg1"/>
                </a:solidFill>
              </a:rPr>
              <a:t>Nome do apresentador</a:t>
            </a:r>
          </a:p>
          <a:p>
            <a:pPr lvl="0"/>
            <a:r>
              <a:rPr lang="pt-BR" dirty="0" smtClean="0">
                <a:solidFill>
                  <a:schemeClr val="bg1"/>
                </a:solidFill>
              </a:rPr>
              <a:t>email@apresentador.com.br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76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4150" y="928688"/>
            <a:ext cx="8785225" cy="51022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5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9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>
          <a:xfrm>
            <a:off x="1754903" y="-1"/>
            <a:ext cx="7389097" cy="6858001"/>
          </a:xfrm>
          <a:prstGeom prst="rect">
            <a:avLst/>
          </a:prstGeom>
        </p:spPr>
      </p:pic>
      <p:pic>
        <p:nvPicPr>
          <p:cNvPr id="6" name="Imagem 5" descr="mc_mec_mcti_brasil_marcas_vertical_alpha.png"/>
          <p:cNvPicPr>
            <a:picLocks noChangeAspect="1"/>
          </p:cNvPicPr>
          <p:nvPr userDrawn="1"/>
        </p:nvPicPr>
        <p:blipFill rotWithShape="1">
          <a:blip r:embed="rId5"/>
          <a:srcRect b="29152"/>
          <a:stretch/>
        </p:blipFill>
        <p:spPr>
          <a:xfrm>
            <a:off x="172990" y="4786323"/>
            <a:ext cx="1455534" cy="1306974"/>
          </a:xfrm>
          <a:prstGeom prst="rect">
            <a:avLst/>
          </a:prstGeom>
        </p:spPr>
      </p:pic>
      <p:grpSp>
        <p:nvGrpSpPr>
          <p:cNvPr id="1028" name="Group 4"/>
          <p:cNvGrpSpPr>
            <a:grpSpLocks noChangeAspect="1"/>
          </p:cNvGrpSpPr>
          <p:nvPr userDrawn="1"/>
        </p:nvGrpSpPr>
        <p:grpSpPr bwMode="auto">
          <a:xfrm>
            <a:off x="250586" y="3819524"/>
            <a:ext cx="1463894" cy="857547"/>
            <a:chOff x="77" y="2430"/>
            <a:chExt cx="1014" cy="594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7" y="2430"/>
              <a:ext cx="1014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9" name="Rectangle 5"/>
            <p:cNvSpPr>
              <a:spLocks noChangeArrowheads="1"/>
            </p:cNvSpPr>
            <p:nvPr userDrawn="1"/>
          </p:nvSpPr>
          <p:spPr bwMode="auto">
            <a:xfrm>
              <a:off x="77" y="2430"/>
              <a:ext cx="1009" cy="589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176" y="2531"/>
              <a:ext cx="393" cy="394"/>
            </a:xfrm>
            <a:prstGeom prst="rect">
              <a:avLst/>
            </a:pr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1" name="Freeform 7"/>
            <p:cNvSpPr>
              <a:spLocks noEditPoints="1"/>
            </p:cNvSpPr>
            <p:nvPr userDrawn="1"/>
          </p:nvSpPr>
          <p:spPr bwMode="auto">
            <a:xfrm>
              <a:off x="201" y="2590"/>
              <a:ext cx="345" cy="311"/>
            </a:xfrm>
            <a:custGeom>
              <a:avLst/>
              <a:gdLst/>
              <a:ahLst/>
              <a:cxnLst>
                <a:cxn ang="0">
                  <a:pos x="155" y="293"/>
                </a:cxn>
                <a:cxn ang="0">
                  <a:pos x="169" y="275"/>
                </a:cxn>
                <a:cxn ang="0">
                  <a:pos x="58" y="204"/>
                </a:cxn>
                <a:cxn ang="0">
                  <a:pos x="31" y="283"/>
                </a:cxn>
                <a:cxn ang="0">
                  <a:pos x="108" y="295"/>
                </a:cxn>
                <a:cxn ang="0">
                  <a:pos x="127" y="240"/>
                </a:cxn>
                <a:cxn ang="0">
                  <a:pos x="167" y="213"/>
                </a:cxn>
                <a:cxn ang="0">
                  <a:pos x="238" y="243"/>
                </a:cxn>
                <a:cxn ang="0">
                  <a:pos x="180" y="183"/>
                </a:cxn>
                <a:cxn ang="0">
                  <a:pos x="153" y="233"/>
                </a:cxn>
                <a:cxn ang="0">
                  <a:pos x="103" y="177"/>
                </a:cxn>
                <a:cxn ang="0">
                  <a:pos x="166" y="199"/>
                </a:cxn>
                <a:cxn ang="0">
                  <a:pos x="135" y="177"/>
                </a:cxn>
                <a:cxn ang="0">
                  <a:pos x="97" y="172"/>
                </a:cxn>
                <a:cxn ang="0">
                  <a:pos x="169" y="169"/>
                </a:cxn>
                <a:cxn ang="0">
                  <a:pos x="207" y="200"/>
                </a:cxn>
                <a:cxn ang="0">
                  <a:pos x="246" y="241"/>
                </a:cxn>
                <a:cxn ang="0">
                  <a:pos x="294" y="235"/>
                </a:cxn>
                <a:cxn ang="0">
                  <a:pos x="324" y="219"/>
                </a:cxn>
                <a:cxn ang="0">
                  <a:pos x="235" y="137"/>
                </a:cxn>
                <a:cxn ang="0">
                  <a:pos x="331" y="207"/>
                </a:cxn>
                <a:cxn ang="0">
                  <a:pos x="337" y="149"/>
                </a:cxn>
                <a:cxn ang="0">
                  <a:pos x="284" y="136"/>
                </a:cxn>
                <a:cxn ang="0">
                  <a:pos x="63" y="86"/>
                </a:cxn>
                <a:cxn ang="0">
                  <a:pos x="7" y="214"/>
                </a:cxn>
                <a:cxn ang="0">
                  <a:pos x="42" y="217"/>
                </a:cxn>
                <a:cxn ang="0">
                  <a:pos x="72" y="162"/>
                </a:cxn>
                <a:cxn ang="0">
                  <a:pos x="159" y="146"/>
                </a:cxn>
                <a:cxn ang="0">
                  <a:pos x="87" y="67"/>
                </a:cxn>
                <a:cxn ang="0">
                  <a:pos x="192" y="107"/>
                </a:cxn>
                <a:cxn ang="0">
                  <a:pos x="319" y="125"/>
                </a:cxn>
                <a:cxn ang="0">
                  <a:pos x="249" y="72"/>
                </a:cxn>
                <a:cxn ang="0">
                  <a:pos x="215" y="64"/>
                </a:cxn>
                <a:cxn ang="0">
                  <a:pos x="192" y="18"/>
                </a:cxn>
                <a:cxn ang="0">
                  <a:pos x="129" y="39"/>
                </a:cxn>
                <a:cxn ang="0">
                  <a:pos x="182" y="56"/>
                </a:cxn>
                <a:cxn ang="0">
                  <a:pos x="249" y="60"/>
                </a:cxn>
                <a:cxn ang="0">
                  <a:pos x="320" y="118"/>
                </a:cxn>
                <a:cxn ang="0">
                  <a:pos x="192" y="0"/>
                </a:cxn>
                <a:cxn ang="0">
                  <a:pos x="283" y="69"/>
                </a:cxn>
                <a:cxn ang="0">
                  <a:pos x="345" y="139"/>
                </a:cxn>
                <a:cxn ang="0">
                  <a:pos x="340" y="210"/>
                </a:cxn>
                <a:cxn ang="0">
                  <a:pos x="330" y="225"/>
                </a:cxn>
                <a:cxn ang="0">
                  <a:pos x="285" y="244"/>
                </a:cxn>
                <a:cxn ang="0">
                  <a:pos x="254" y="265"/>
                </a:cxn>
                <a:cxn ang="0">
                  <a:pos x="233" y="251"/>
                </a:cxn>
                <a:cxn ang="0">
                  <a:pos x="150" y="254"/>
                </a:cxn>
                <a:cxn ang="0">
                  <a:pos x="199" y="286"/>
                </a:cxn>
                <a:cxn ang="0">
                  <a:pos x="157" y="298"/>
                </a:cxn>
                <a:cxn ang="0">
                  <a:pos x="111" y="310"/>
                </a:cxn>
                <a:cxn ang="0">
                  <a:pos x="40" y="291"/>
                </a:cxn>
                <a:cxn ang="0">
                  <a:pos x="1" y="284"/>
                </a:cxn>
                <a:cxn ang="0">
                  <a:pos x="3" y="197"/>
                </a:cxn>
                <a:cxn ang="0">
                  <a:pos x="72" y="68"/>
                </a:cxn>
                <a:cxn ang="0">
                  <a:pos x="85" y="55"/>
                </a:cxn>
                <a:cxn ang="0">
                  <a:pos x="170" y="15"/>
                </a:cxn>
              </a:cxnLst>
              <a:rect l="0" t="0" r="r" b="b"/>
              <a:pathLst>
                <a:path w="345" h="311">
                  <a:moveTo>
                    <a:pt x="147" y="258"/>
                  </a:moveTo>
                  <a:lnTo>
                    <a:pt x="139" y="272"/>
                  </a:lnTo>
                  <a:lnTo>
                    <a:pt x="131" y="285"/>
                  </a:lnTo>
                  <a:lnTo>
                    <a:pt x="123" y="298"/>
                  </a:lnTo>
                  <a:lnTo>
                    <a:pt x="123" y="298"/>
                  </a:lnTo>
                  <a:lnTo>
                    <a:pt x="135" y="296"/>
                  </a:lnTo>
                  <a:lnTo>
                    <a:pt x="146" y="295"/>
                  </a:lnTo>
                  <a:lnTo>
                    <a:pt x="155" y="293"/>
                  </a:lnTo>
                  <a:lnTo>
                    <a:pt x="164" y="291"/>
                  </a:lnTo>
                  <a:lnTo>
                    <a:pt x="172" y="290"/>
                  </a:lnTo>
                  <a:lnTo>
                    <a:pt x="181" y="287"/>
                  </a:lnTo>
                  <a:lnTo>
                    <a:pt x="180" y="286"/>
                  </a:lnTo>
                  <a:lnTo>
                    <a:pt x="180" y="285"/>
                  </a:lnTo>
                  <a:lnTo>
                    <a:pt x="181" y="284"/>
                  </a:lnTo>
                  <a:lnTo>
                    <a:pt x="181" y="283"/>
                  </a:lnTo>
                  <a:lnTo>
                    <a:pt x="169" y="275"/>
                  </a:lnTo>
                  <a:lnTo>
                    <a:pt x="158" y="267"/>
                  </a:lnTo>
                  <a:lnTo>
                    <a:pt x="147" y="258"/>
                  </a:lnTo>
                  <a:close/>
                  <a:moveTo>
                    <a:pt x="84" y="187"/>
                  </a:moveTo>
                  <a:lnTo>
                    <a:pt x="80" y="188"/>
                  </a:lnTo>
                  <a:lnTo>
                    <a:pt x="77" y="189"/>
                  </a:lnTo>
                  <a:lnTo>
                    <a:pt x="74" y="189"/>
                  </a:lnTo>
                  <a:lnTo>
                    <a:pt x="71" y="188"/>
                  </a:lnTo>
                  <a:lnTo>
                    <a:pt x="58" y="204"/>
                  </a:lnTo>
                  <a:lnTo>
                    <a:pt x="47" y="220"/>
                  </a:lnTo>
                  <a:lnTo>
                    <a:pt x="36" y="237"/>
                  </a:lnTo>
                  <a:lnTo>
                    <a:pt x="26" y="256"/>
                  </a:lnTo>
                  <a:lnTo>
                    <a:pt x="17" y="275"/>
                  </a:lnTo>
                  <a:lnTo>
                    <a:pt x="18" y="277"/>
                  </a:lnTo>
                  <a:lnTo>
                    <a:pt x="19" y="280"/>
                  </a:lnTo>
                  <a:lnTo>
                    <a:pt x="19" y="280"/>
                  </a:lnTo>
                  <a:lnTo>
                    <a:pt x="31" y="283"/>
                  </a:lnTo>
                  <a:lnTo>
                    <a:pt x="42" y="286"/>
                  </a:lnTo>
                  <a:lnTo>
                    <a:pt x="52" y="289"/>
                  </a:lnTo>
                  <a:lnTo>
                    <a:pt x="62" y="291"/>
                  </a:lnTo>
                  <a:lnTo>
                    <a:pt x="72" y="293"/>
                  </a:lnTo>
                  <a:lnTo>
                    <a:pt x="82" y="295"/>
                  </a:lnTo>
                  <a:lnTo>
                    <a:pt x="93" y="297"/>
                  </a:lnTo>
                  <a:lnTo>
                    <a:pt x="106" y="299"/>
                  </a:lnTo>
                  <a:lnTo>
                    <a:pt x="108" y="295"/>
                  </a:lnTo>
                  <a:lnTo>
                    <a:pt x="111" y="293"/>
                  </a:lnTo>
                  <a:lnTo>
                    <a:pt x="115" y="292"/>
                  </a:lnTo>
                  <a:lnTo>
                    <a:pt x="117" y="293"/>
                  </a:lnTo>
                  <a:lnTo>
                    <a:pt x="120" y="294"/>
                  </a:lnTo>
                  <a:lnTo>
                    <a:pt x="128" y="281"/>
                  </a:lnTo>
                  <a:lnTo>
                    <a:pt x="136" y="268"/>
                  </a:lnTo>
                  <a:lnTo>
                    <a:pt x="143" y="255"/>
                  </a:lnTo>
                  <a:lnTo>
                    <a:pt x="127" y="240"/>
                  </a:lnTo>
                  <a:lnTo>
                    <a:pt x="112" y="224"/>
                  </a:lnTo>
                  <a:lnTo>
                    <a:pt x="98" y="206"/>
                  </a:lnTo>
                  <a:lnTo>
                    <a:pt x="84" y="187"/>
                  </a:lnTo>
                  <a:close/>
                  <a:moveTo>
                    <a:pt x="180" y="183"/>
                  </a:moveTo>
                  <a:lnTo>
                    <a:pt x="178" y="185"/>
                  </a:lnTo>
                  <a:lnTo>
                    <a:pt x="175" y="187"/>
                  </a:lnTo>
                  <a:lnTo>
                    <a:pt x="171" y="200"/>
                  </a:lnTo>
                  <a:lnTo>
                    <a:pt x="167" y="213"/>
                  </a:lnTo>
                  <a:lnTo>
                    <a:pt x="177" y="217"/>
                  </a:lnTo>
                  <a:lnTo>
                    <a:pt x="188" y="222"/>
                  </a:lnTo>
                  <a:lnTo>
                    <a:pt x="199" y="227"/>
                  </a:lnTo>
                  <a:lnTo>
                    <a:pt x="211" y="232"/>
                  </a:lnTo>
                  <a:lnTo>
                    <a:pt x="224" y="238"/>
                  </a:lnTo>
                  <a:lnTo>
                    <a:pt x="237" y="244"/>
                  </a:lnTo>
                  <a:lnTo>
                    <a:pt x="238" y="244"/>
                  </a:lnTo>
                  <a:lnTo>
                    <a:pt x="238" y="243"/>
                  </a:lnTo>
                  <a:lnTo>
                    <a:pt x="233" y="236"/>
                  </a:lnTo>
                  <a:lnTo>
                    <a:pt x="227" y="229"/>
                  </a:lnTo>
                  <a:lnTo>
                    <a:pt x="222" y="223"/>
                  </a:lnTo>
                  <a:lnTo>
                    <a:pt x="216" y="217"/>
                  </a:lnTo>
                  <a:lnTo>
                    <a:pt x="204" y="205"/>
                  </a:lnTo>
                  <a:lnTo>
                    <a:pt x="197" y="198"/>
                  </a:lnTo>
                  <a:lnTo>
                    <a:pt x="189" y="191"/>
                  </a:lnTo>
                  <a:lnTo>
                    <a:pt x="180" y="183"/>
                  </a:lnTo>
                  <a:close/>
                  <a:moveTo>
                    <a:pt x="89" y="182"/>
                  </a:moveTo>
                  <a:lnTo>
                    <a:pt x="88" y="182"/>
                  </a:lnTo>
                  <a:lnTo>
                    <a:pt x="88" y="183"/>
                  </a:lnTo>
                  <a:lnTo>
                    <a:pt x="101" y="202"/>
                  </a:lnTo>
                  <a:lnTo>
                    <a:pt x="115" y="220"/>
                  </a:lnTo>
                  <a:lnTo>
                    <a:pt x="130" y="236"/>
                  </a:lnTo>
                  <a:lnTo>
                    <a:pt x="146" y="250"/>
                  </a:lnTo>
                  <a:lnTo>
                    <a:pt x="153" y="233"/>
                  </a:lnTo>
                  <a:lnTo>
                    <a:pt x="160" y="215"/>
                  </a:lnTo>
                  <a:lnTo>
                    <a:pt x="150" y="210"/>
                  </a:lnTo>
                  <a:lnTo>
                    <a:pt x="139" y="205"/>
                  </a:lnTo>
                  <a:lnTo>
                    <a:pt x="127" y="200"/>
                  </a:lnTo>
                  <a:lnTo>
                    <a:pt x="115" y="194"/>
                  </a:lnTo>
                  <a:lnTo>
                    <a:pt x="103" y="188"/>
                  </a:lnTo>
                  <a:lnTo>
                    <a:pt x="89" y="182"/>
                  </a:lnTo>
                  <a:close/>
                  <a:moveTo>
                    <a:pt x="103" y="177"/>
                  </a:moveTo>
                  <a:lnTo>
                    <a:pt x="91" y="177"/>
                  </a:lnTo>
                  <a:lnTo>
                    <a:pt x="105" y="184"/>
                  </a:lnTo>
                  <a:lnTo>
                    <a:pt x="118" y="189"/>
                  </a:lnTo>
                  <a:lnTo>
                    <a:pt x="130" y="195"/>
                  </a:lnTo>
                  <a:lnTo>
                    <a:pt x="141" y="201"/>
                  </a:lnTo>
                  <a:lnTo>
                    <a:pt x="152" y="205"/>
                  </a:lnTo>
                  <a:lnTo>
                    <a:pt x="162" y="210"/>
                  </a:lnTo>
                  <a:lnTo>
                    <a:pt x="166" y="199"/>
                  </a:lnTo>
                  <a:lnTo>
                    <a:pt x="170" y="187"/>
                  </a:lnTo>
                  <a:lnTo>
                    <a:pt x="167" y="185"/>
                  </a:lnTo>
                  <a:lnTo>
                    <a:pt x="164" y="182"/>
                  </a:lnTo>
                  <a:lnTo>
                    <a:pt x="163" y="178"/>
                  </a:lnTo>
                  <a:lnTo>
                    <a:pt x="155" y="178"/>
                  </a:lnTo>
                  <a:lnTo>
                    <a:pt x="148" y="177"/>
                  </a:lnTo>
                  <a:lnTo>
                    <a:pt x="141" y="177"/>
                  </a:lnTo>
                  <a:lnTo>
                    <a:pt x="135" y="177"/>
                  </a:lnTo>
                  <a:lnTo>
                    <a:pt x="103" y="177"/>
                  </a:lnTo>
                  <a:close/>
                  <a:moveTo>
                    <a:pt x="235" y="137"/>
                  </a:moveTo>
                  <a:lnTo>
                    <a:pt x="212" y="140"/>
                  </a:lnTo>
                  <a:lnTo>
                    <a:pt x="189" y="144"/>
                  </a:lnTo>
                  <a:lnTo>
                    <a:pt x="167" y="149"/>
                  </a:lnTo>
                  <a:lnTo>
                    <a:pt x="144" y="156"/>
                  </a:lnTo>
                  <a:lnTo>
                    <a:pt x="121" y="163"/>
                  </a:lnTo>
                  <a:lnTo>
                    <a:pt x="97" y="172"/>
                  </a:lnTo>
                  <a:lnTo>
                    <a:pt x="108" y="172"/>
                  </a:lnTo>
                  <a:lnTo>
                    <a:pt x="133" y="172"/>
                  </a:lnTo>
                  <a:lnTo>
                    <a:pt x="140" y="172"/>
                  </a:lnTo>
                  <a:lnTo>
                    <a:pt x="147" y="172"/>
                  </a:lnTo>
                  <a:lnTo>
                    <a:pt x="155" y="173"/>
                  </a:lnTo>
                  <a:lnTo>
                    <a:pt x="165" y="173"/>
                  </a:lnTo>
                  <a:lnTo>
                    <a:pt x="167" y="171"/>
                  </a:lnTo>
                  <a:lnTo>
                    <a:pt x="169" y="169"/>
                  </a:lnTo>
                  <a:lnTo>
                    <a:pt x="172" y="169"/>
                  </a:lnTo>
                  <a:lnTo>
                    <a:pt x="176" y="169"/>
                  </a:lnTo>
                  <a:lnTo>
                    <a:pt x="179" y="171"/>
                  </a:lnTo>
                  <a:lnTo>
                    <a:pt x="181" y="174"/>
                  </a:lnTo>
                  <a:lnTo>
                    <a:pt x="182" y="177"/>
                  </a:lnTo>
                  <a:lnTo>
                    <a:pt x="191" y="185"/>
                  </a:lnTo>
                  <a:lnTo>
                    <a:pt x="200" y="193"/>
                  </a:lnTo>
                  <a:lnTo>
                    <a:pt x="207" y="200"/>
                  </a:lnTo>
                  <a:lnTo>
                    <a:pt x="214" y="207"/>
                  </a:lnTo>
                  <a:lnTo>
                    <a:pt x="220" y="213"/>
                  </a:lnTo>
                  <a:lnTo>
                    <a:pt x="226" y="220"/>
                  </a:lnTo>
                  <a:lnTo>
                    <a:pt x="238" y="233"/>
                  </a:lnTo>
                  <a:lnTo>
                    <a:pt x="243" y="241"/>
                  </a:lnTo>
                  <a:lnTo>
                    <a:pt x="244" y="241"/>
                  </a:lnTo>
                  <a:lnTo>
                    <a:pt x="245" y="241"/>
                  </a:lnTo>
                  <a:lnTo>
                    <a:pt x="246" y="241"/>
                  </a:lnTo>
                  <a:lnTo>
                    <a:pt x="250" y="241"/>
                  </a:lnTo>
                  <a:lnTo>
                    <a:pt x="254" y="243"/>
                  </a:lnTo>
                  <a:lnTo>
                    <a:pt x="257" y="247"/>
                  </a:lnTo>
                  <a:lnTo>
                    <a:pt x="267" y="244"/>
                  </a:lnTo>
                  <a:lnTo>
                    <a:pt x="275" y="241"/>
                  </a:lnTo>
                  <a:lnTo>
                    <a:pt x="282" y="239"/>
                  </a:lnTo>
                  <a:lnTo>
                    <a:pt x="289" y="237"/>
                  </a:lnTo>
                  <a:lnTo>
                    <a:pt x="294" y="235"/>
                  </a:lnTo>
                  <a:lnTo>
                    <a:pt x="299" y="233"/>
                  </a:lnTo>
                  <a:lnTo>
                    <a:pt x="304" y="231"/>
                  </a:lnTo>
                  <a:lnTo>
                    <a:pt x="309" y="229"/>
                  </a:lnTo>
                  <a:lnTo>
                    <a:pt x="313" y="227"/>
                  </a:lnTo>
                  <a:lnTo>
                    <a:pt x="318" y="225"/>
                  </a:lnTo>
                  <a:lnTo>
                    <a:pt x="324" y="222"/>
                  </a:lnTo>
                  <a:lnTo>
                    <a:pt x="325" y="221"/>
                  </a:lnTo>
                  <a:lnTo>
                    <a:pt x="324" y="219"/>
                  </a:lnTo>
                  <a:lnTo>
                    <a:pt x="324" y="216"/>
                  </a:lnTo>
                  <a:lnTo>
                    <a:pt x="324" y="213"/>
                  </a:lnTo>
                  <a:lnTo>
                    <a:pt x="326" y="210"/>
                  </a:lnTo>
                  <a:lnTo>
                    <a:pt x="309" y="193"/>
                  </a:lnTo>
                  <a:lnTo>
                    <a:pt x="291" y="177"/>
                  </a:lnTo>
                  <a:lnTo>
                    <a:pt x="273" y="163"/>
                  </a:lnTo>
                  <a:lnTo>
                    <a:pt x="254" y="149"/>
                  </a:lnTo>
                  <a:lnTo>
                    <a:pt x="235" y="137"/>
                  </a:lnTo>
                  <a:close/>
                  <a:moveTo>
                    <a:pt x="264" y="136"/>
                  </a:moveTo>
                  <a:lnTo>
                    <a:pt x="244" y="137"/>
                  </a:lnTo>
                  <a:lnTo>
                    <a:pt x="262" y="149"/>
                  </a:lnTo>
                  <a:lnTo>
                    <a:pt x="280" y="162"/>
                  </a:lnTo>
                  <a:lnTo>
                    <a:pt x="297" y="176"/>
                  </a:lnTo>
                  <a:lnTo>
                    <a:pt x="314" y="191"/>
                  </a:lnTo>
                  <a:lnTo>
                    <a:pt x="330" y="207"/>
                  </a:lnTo>
                  <a:lnTo>
                    <a:pt x="331" y="207"/>
                  </a:lnTo>
                  <a:lnTo>
                    <a:pt x="333" y="207"/>
                  </a:lnTo>
                  <a:lnTo>
                    <a:pt x="334" y="207"/>
                  </a:lnTo>
                  <a:lnTo>
                    <a:pt x="335" y="207"/>
                  </a:lnTo>
                  <a:lnTo>
                    <a:pt x="336" y="195"/>
                  </a:lnTo>
                  <a:lnTo>
                    <a:pt x="337" y="183"/>
                  </a:lnTo>
                  <a:lnTo>
                    <a:pt x="337" y="172"/>
                  </a:lnTo>
                  <a:lnTo>
                    <a:pt x="337" y="161"/>
                  </a:lnTo>
                  <a:lnTo>
                    <a:pt x="337" y="149"/>
                  </a:lnTo>
                  <a:lnTo>
                    <a:pt x="336" y="149"/>
                  </a:lnTo>
                  <a:lnTo>
                    <a:pt x="333" y="148"/>
                  </a:lnTo>
                  <a:lnTo>
                    <a:pt x="329" y="146"/>
                  </a:lnTo>
                  <a:lnTo>
                    <a:pt x="327" y="143"/>
                  </a:lnTo>
                  <a:lnTo>
                    <a:pt x="327" y="139"/>
                  </a:lnTo>
                  <a:lnTo>
                    <a:pt x="327" y="139"/>
                  </a:lnTo>
                  <a:lnTo>
                    <a:pt x="305" y="137"/>
                  </a:lnTo>
                  <a:lnTo>
                    <a:pt x="284" y="136"/>
                  </a:lnTo>
                  <a:lnTo>
                    <a:pt x="264" y="136"/>
                  </a:lnTo>
                  <a:close/>
                  <a:moveTo>
                    <a:pt x="87" y="67"/>
                  </a:moveTo>
                  <a:lnTo>
                    <a:pt x="85" y="70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8" y="72"/>
                  </a:lnTo>
                  <a:lnTo>
                    <a:pt x="77" y="71"/>
                  </a:lnTo>
                  <a:lnTo>
                    <a:pt x="63" y="86"/>
                  </a:lnTo>
                  <a:lnTo>
                    <a:pt x="50" y="101"/>
                  </a:lnTo>
                  <a:lnTo>
                    <a:pt x="40" y="117"/>
                  </a:lnTo>
                  <a:lnTo>
                    <a:pt x="30" y="132"/>
                  </a:lnTo>
                  <a:lnTo>
                    <a:pt x="23" y="148"/>
                  </a:lnTo>
                  <a:lnTo>
                    <a:pt x="17" y="164"/>
                  </a:lnTo>
                  <a:lnTo>
                    <a:pt x="12" y="180"/>
                  </a:lnTo>
                  <a:lnTo>
                    <a:pt x="9" y="197"/>
                  </a:lnTo>
                  <a:lnTo>
                    <a:pt x="7" y="214"/>
                  </a:lnTo>
                  <a:lnTo>
                    <a:pt x="6" y="233"/>
                  </a:lnTo>
                  <a:lnTo>
                    <a:pt x="7" y="251"/>
                  </a:lnTo>
                  <a:lnTo>
                    <a:pt x="9" y="271"/>
                  </a:lnTo>
                  <a:lnTo>
                    <a:pt x="11" y="271"/>
                  </a:lnTo>
                  <a:lnTo>
                    <a:pt x="13" y="271"/>
                  </a:lnTo>
                  <a:lnTo>
                    <a:pt x="22" y="252"/>
                  </a:lnTo>
                  <a:lnTo>
                    <a:pt x="32" y="234"/>
                  </a:lnTo>
                  <a:lnTo>
                    <a:pt x="42" y="217"/>
                  </a:lnTo>
                  <a:lnTo>
                    <a:pt x="54" y="201"/>
                  </a:lnTo>
                  <a:lnTo>
                    <a:pt x="67" y="185"/>
                  </a:lnTo>
                  <a:lnTo>
                    <a:pt x="64" y="180"/>
                  </a:lnTo>
                  <a:lnTo>
                    <a:pt x="63" y="175"/>
                  </a:lnTo>
                  <a:lnTo>
                    <a:pt x="64" y="171"/>
                  </a:lnTo>
                  <a:lnTo>
                    <a:pt x="66" y="167"/>
                  </a:lnTo>
                  <a:lnTo>
                    <a:pt x="69" y="164"/>
                  </a:lnTo>
                  <a:lnTo>
                    <a:pt x="72" y="162"/>
                  </a:lnTo>
                  <a:lnTo>
                    <a:pt x="77" y="162"/>
                  </a:lnTo>
                  <a:lnTo>
                    <a:pt x="81" y="162"/>
                  </a:lnTo>
                  <a:lnTo>
                    <a:pt x="84" y="164"/>
                  </a:lnTo>
                  <a:lnTo>
                    <a:pt x="87" y="166"/>
                  </a:lnTo>
                  <a:lnTo>
                    <a:pt x="89" y="169"/>
                  </a:lnTo>
                  <a:lnTo>
                    <a:pt x="113" y="161"/>
                  </a:lnTo>
                  <a:lnTo>
                    <a:pt x="136" y="153"/>
                  </a:lnTo>
                  <a:lnTo>
                    <a:pt x="159" y="146"/>
                  </a:lnTo>
                  <a:lnTo>
                    <a:pt x="182" y="141"/>
                  </a:lnTo>
                  <a:lnTo>
                    <a:pt x="205" y="136"/>
                  </a:lnTo>
                  <a:lnTo>
                    <a:pt x="228" y="133"/>
                  </a:lnTo>
                  <a:lnTo>
                    <a:pt x="202" y="118"/>
                  </a:lnTo>
                  <a:lnTo>
                    <a:pt x="175" y="105"/>
                  </a:lnTo>
                  <a:lnTo>
                    <a:pt x="147" y="92"/>
                  </a:lnTo>
                  <a:lnTo>
                    <a:pt x="117" y="80"/>
                  </a:lnTo>
                  <a:lnTo>
                    <a:pt x="87" y="67"/>
                  </a:lnTo>
                  <a:close/>
                  <a:moveTo>
                    <a:pt x="148" y="61"/>
                  </a:moveTo>
                  <a:lnTo>
                    <a:pt x="130" y="61"/>
                  </a:lnTo>
                  <a:lnTo>
                    <a:pt x="112" y="62"/>
                  </a:lnTo>
                  <a:lnTo>
                    <a:pt x="93" y="64"/>
                  </a:lnTo>
                  <a:lnTo>
                    <a:pt x="119" y="75"/>
                  </a:lnTo>
                  <a:lnTo>
                    <a:pt x="144" y="85"/>
                  </a:lnTo>
                  <a:lnTo>
                    <a:pt x="168" y="96"/>
                  </a:lnTo>
                  <a:lnTo>
                    <a:pt x="192" y="107"/>
                  </a:lnTo>
                  <a:lnTo>
                    <a:pt x="214" y="119"/>
                  </a:lnTo>
                  <a:lnTo>
                    <a:pt x="237" y="132"/>
                  </a:lnTo>
                  <a:lnTo>
                    <a:pt x="258" y="131"/>
                  </a:lnTo>
                  <a:lnTo>
                    <a:pt x="281" y="130"/>
                  </a:lnTo>
                  <a:lnTo>
                    <a:pt x="304" y="132"/>
                  </a:lnTo>
                  <a:lnTo>
                    <a:pt x="329" y="134"/>
                  </a:lnTo>
                  <a:lnTo>
                    <a:pt x="329" y="133"/>
                  </a:lnTo>
                  <a:lnTo>
                    <a:pt x="319" y="125"/>
                  </a:lnTo>
                  <a:lnTo>
                    <a:pt x="310" y="116"/>
                  </a:lnTo>
                  <a:lnTo>
                    <a:pt x="301" y="109"/>
                  </a:lnTo>
                  <a:lnTo>
                    <a:pt x="293" y="103"/>
                  </a:lnTo>
                  <a:lnTo>
                    <a:pt x="285" y="96"/>
                  </a:lnTo>
                  <a:lnTo>
                    <a:pt x="277" y="90"/>
                  </a:lnTo>
                  <a:lnTo>
                    <a:pt x="268" y="84"/>
                  </a:lnTo>
                  <a:lnTo>
                    <a:pt x="259" y="78"/>
                  </a:lnTo>
                  <a:lnTo>
                    <a:pt x="249" y="72"/>
                  </a:lnTo>
                  <a:lnTo>
                    <a:pt x="247" y="73"/>
                  </a:lnTo>
                  <a:lnTo>
                    <a:pt x="245" y="75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36" y="72"/>
                  </a:lnTo>
                  <a:lnTo>
                    <a:pt x="234" y="70"/>
                  </a:lnTo>
                  <a:lnTo>
                    <a:pt x="233" y="66"/>
                  </a:lnTo>
                  <a:lnTo>
                    <a:pt x="215" y="64"/>
                  </a:lnTo>
                  <a:lnTo>
                    <a:pt x="198" y="63"/>
                  </a:lnTo>
                  <a:lnTo>
                    <a:pt x="181" y="61"/>
                  </a:lnTo>
                  <a:lnTo>
                    <a:pt x="164" y="61"/>
                  </a:lnTo>
                  <a:lnTo>
                    <a:pt x="148" y="61"/>
                  </a:lnTo>
                  <a:close/>
                  <a:moveTo>
                    <a:pt x="200" y="13"/>
                  </a:moveTo>
                  <a:lnTo>
                    <a:pt x="198" y="16"/>
                  </a:lnTo>
                  <a:lnTo>
                    <a:pt x="195" y="18"/>
                  </a:lnTo>
                  <a:lnTo>
                    <a:pt x="192" y="18"/>
                  </a:lnTo>
                  <a:lnTo>
                    <a:pt x="189" y="18"/>
                  </a:lnTo>
                  <a:lnTo>
                    <a:pt x="187" y="17"/>
                  </a:lnTo>
                  <a:lnTo>
                    <a:pt x="185" y="15"/>
                  </a:lnTo>
                  <a:lnTo>
                    <a:pt x="173" y="20"/>
                  </a:lnTo>
                  <a:lnTo>
                    <a:pt x="161" y="24"/>
                  </a:lnTo>
                  <a:lnTo>
                    <a:pt x="150" y="29"/>
                  </a:lnTo>
                  <a:lnTo>
                    <a:pt x="139" y="34"/>
                  </a:lnTo>
                  <a:lnTo>
                    <a:pt x="129" y="39"/>
                  </a:lnTo>
                  <a:lnTo>
                    <a:pt x="118" y="45"/>
                  </a:lnTo>
                  <a:lnTo>
                    <a:pt x="107" y="52"/>
                  </a:lnTo>
                  <a:lnTo>
                    <a:pt x="95" y="59"/>
                  </a:lnTo>
                  <a:lnTo>
                    <a:pt x="114" y="57"/>
                  </a:lnTo>
                  <a:lnTo>
                    <a:pt x="132" y="56"/>
                  </a:lnTo>
                  <a:lnTo>
                    <a:pt x="149" y="55"/>
                  </a:lnTo>
                  <a:lnTo>
                    <a:pt x="166" y="56"/>
                  </a:lnTo>
                  <a:lnTo>
                    <a:pt x="182" y="56"/>
                  </a:lnTo>
                  <a:lnTo>
                    <a:pt x="199" y="57"/>
                  </a:lnTo>
                  <a:lnTo>
                    <a:pt x="216" y="59"/>
                  </a:lnTo>
                  <a:lnTo>
                    <a:pt x="234" y="61"/>
                  </a:lnTo>
                  <a:lnTo>
                    <a:pt x="236" y="59"/>
                  </a:lnTo>
                  <a:lnTo>
                    <a:pt x="239" y="57"/>
                  </a:lnTo>
                  <a:lnTo>
                    <a:pt x="242" y="57"/>
                  </a:lnTo>
                  <a:lnTo>
                    <a:pt x="246" y="57"/>
                  </a:lnTo>
                  <a:lnTo>
                    <a:pt x="249" y="60"/>
                  </a:lnTo>
                  <a:lnTo>
                    <a:pt x="251" y="62"/>
                  </a:lnTo>
                  <a:lnTo>
                    <a:pt x="251" y="66"/>
                  </a:lnTo>
                  <a:lnTo>
                    <a:pt x="251" y="67"/>
                  </a:lnTo>
                  <a:lnTo>
                    <a:pt x="273" y="81"/>
                  </a:lnTo>
                  <a:lnTo>
                    <a:pt x="282" y="88"/>
                  </a:lnTo>
                  <a:lnTo>
                    <a:pt x="300" y="102"/>
                  </a:lnTo>
                  <a:lnTo>
                    <a:pt x="309" y="109"/>
                  </a:lnTo>
                  <a:lnTo>
                    <a:pt x="320" y="118"/>
                  </a:lnTo>
                  <a:lnTo>
                    <a:pt x="305" y="100"/>
                  </a:lnTo>
                  <a:lnTo>
                    <a:pt x="289" y="82"/>
                  </a:lnTo>
                  <a:lnTo>
                    <a:pt x="273" y="66"/>
                  </a:lnTo>
                  <a:lnTo>
                    <a:pt x="256" y="51"/>
                  </a:lnTo>
                  <a:lnTo>
                    <a:pt x="238" y="37"/>
                  </a:lnTo>
                  <a:lnTo>
                    <a:pt x="220" y="25"/>
                  </a:lnTo>
                  <a:lnTo>
                    <a:pt x="200" y="13"/>
                  </a:lnTo>
                  <a:close/>
                  <a:moveTo>
                    <a:pt x="192" y="0"/>
                  </a:moveTo>
                  <a:lnTo>
                    <a:pt x="195" y="0"/>
                  </a:lnTo>
                  <a:lnTo>
                    <a:pt x="198" y="2"/>
                  </a:lnTo>
                  <a:lnTo>
                    <a:pt x="200" y="4"/>
                  </a:lnTo>
                  <a:lnTo>
                    <a:pt x="201" y="8"/>
                  </a:lnTo>
                  <a:lnTo>
                    <a:pt x="223" y="21"/>
                  </a:lnTo>
                  <a:lnTo>
                    <a:pt x="244" y="35"/>
                  </a:lnTo>
                  <a:lnTo>
                    <a:pt x="264" y="51"/>
                  </a:lnTo>
                  <a:lnTo>
                    <a:pt x="283" y="69"/>
                  </a:lnTo>
                  <a:lnTo>
                    <a:pt x="301" y="88"/>
                  </a:lnTo>
                  <a:lnTo>
                    <a:pt x="318" y="108"/>
                  </a:lnTo>
                  <a:lnTo>
                    <a:pt x="335" y="130"/>
                  </a:lnTo>
                  <a:lnTo>
                    <a:pt x="336" y="130"/>
                  </a:lnTo>
                  <a:lnTo>
                    <a:pt x="340" y="131"/>
                  </a:lnTo>
                  <a:lnTo>
                    <a:pt x="343" y="133"/>
                  </a:lnTo>
                  <a:lnTo>
                    <a:pt x="345" y="136"/>
                  </a:lnTo>
                  <a:lnTo>
                    <a:pt x="345" y="139"/>
                  </a:lnTo>
                  <a:lnTo>
                    <a:pt x="345" y="142"/>
                  </a:lnTo>
                  <a:lnTo>
                    <a:pt x="344" y="144"/>
                  </a:lnTo>
                  <a:lnTo>
                    <a:pt x="342" y="146"/>
                  </a:lnTo>
                  <a:lnTo>
                    <a:pt x="343" y="160"/>
                  </a:lnTo>
                  <a:lnTo>
                    <a:pt x="343" y="172"/>
                  </a:lnTo>
                  <a:lnTo>
                    <a:pt x="342" y="184"/>
                  </a:lnTo>
                  <a:lnTo>
                    <a:pt x="341" y="197"/>
                  </a:lnTo>
                  <a:lnTo>
                    <a:pt x="340" y="210"/>
                  </a:lnTo>
                  <a:lnTo>
                    <a:pt x="341" y="213"/>
                  </a:lnTo>
                  <a:lnTo>
                    <a:pt x="342" y="216"/>
                  </a:lnTo>
                  <a:lnTo>
                    <a:pt x="341" y="220"/>
                  </a:lnTo>
                  <a:lnTo>
                    <a:pt x="339" y="223"/>
                  </a:lnTo>
                  <a:lnTo>
                    <a:pt x="336" y="225"/>
                  </a:lnTo>
                  <a:lnTo>
                    <a:pt x="333" y="225"/>
                  </a:lnTo>
                  <a:lnTo>
                    <a:pt x="331" y="225"/>
                  </a:lnTo>
                  <a:lnTo>
                    <a:pt x="330" y="225"/>
                  </a:lnTo>
                  <a:lnTo>
                    <a:pt x="326" y="227"/>
                  </a:lnTo>
                  <a:lnTo>
                    <a:pt x="320" y="230"/>
                  </a:lnTo>
                  <a:lnTo>
                    <a:pt x="310" y="234"/>
                  </a:lnTo>
                  <a:lnTo>
                    <a:pt x="306" y="236"/>
                  </a:lnTo>
                  <a:lnTo>
                    <a:pt x="301" y="238"/>
                  </a:lnTo>
                  <a:lnTo>
                    <a:pt x="296" y="240"/>
                  </a:lnTo>
                  <a:lnTo>
                    <a:pt x="291" y="242"/>
                  </a:lnTo>
                  <a:lnTo>
                    <a:pt x="285" y="244"/>
                  </a:lnTo>
                  <a:lnTo>
                    <a:pt x="277" y="246"/>
                  </a:lnTo>
                  <a:lnTo>
                    <a:pt x="269" y="249"/>
                  </a:lnTo>
                  <a:lnTo>
                    <a:pt x="259" y="252"/>
                  </a:lnTo>
                  <a:lnTo>
                    <a:pt x="259" y="253"/>
                  </a:lnTo>
                  <a:lnTo>
                    <a:pt x="259" y="254"/>
                  </a:lnTo>
                  <a:lnTo>
                    <a:pt x="259" y="259"/>
                  </a:lnTo>
                  <a:lnTo>
                    <a:pt x="257" y="262"/>
                  </a:lnTo>
                  <a:lnTo>
                    <a:pt x="254" y="265"/>
                  </a:lnTo>
                  <a:lnTo>
                    <a:pt x="250" y="267"/>
                  </a:lnTo>
                  <a:lnTo>
                    <a:pt x="246" y="268"/>
                  </a:lnTo>
                  <a:lnTo>
                    <a:pt x="242" y="267"/>
                  </a:lnTo>
                  <a:lnTo>
                    <a:pt x="238" y="265"/>
                  </a:lnTo>
                  <a:lnTo>
                    <a:pt x="235" y="262"/>
                  </a:lnTo>
                  <a:lnTo>
                    <a:pt x="233" y="259"/>
                  </a:lnTo>
                  <a:lnTo>
                    <a:pt x="232" y="254"/>
                  </a:lnTo>
                  <a:lnTo>
                    <a:pt x="233" y="251"/>
                  </a:lnTo>
                  <a:lnTo>
                    <a:pt x="234" y="248"/>
                  </a:lnTo>
                  <a:lnTo>
                    <a:pt x="218" y="241"/>
                  </a:lnTo>
                  <a:lnTo>
                    <a:pt x="204" y="235"/>
                  </a:lnTo>
                  <a:lnTo>
                    <a:pt x="190" y="229"/>
                  </a:lnTo>
                  <a:lnTo>
                    <a:pt x="178" y="223"/>
                  </a:lnTo>
                  <a:lnTo>
                    <a:pt x="165" y="217"/>
                  </a:lnTo>
                  <a:lnTo>
                    <a:pt x="158" y="236"/>
                  </a:lnTo>
                  <a:lnTo>
                    <a:pt x="150" y="254"/>
                  </a:lnTo>
                  <a:lnTo>
                    <a:pt x="166" y="267"/>
                  </a:lnTo>
                  <a:lnTo>
                    <a:pt x="184" y="279"/>
                  </a:lnTo>
                  <a:lnTo>
                    <a:pt x="187" y="277"/>
                  </a:lnTo>
                  <a:lnTo>
                    <a:pt x="190" y="276"/>
                  </a:lnTo>
                  <a:lnTo>
                    <a:pt x="193" y="277"/>
                  </a:lnTo>
                  <a:lnTo>
                    <a:pt x="196" y="279"/>
                  </a:lnTo>
                  <a:lnTo>
                    <a:pt x="198" y="282"/>
                  </a:lnTo>
                  <a:lnTo>
                    <a:pt x="199" y="286"/>
                  </a:lnTo>
                  <a:lnTo>
                    <a:pt x="198" y="289"/>
                  </a:lnTo>
                  <a:lnTo>
                    <a:pt x="196" y="292"/>
                  </a:lnTo>
                  <a:lnTo>
                    <a:pt x="193" y="294"/>
                  </a:lnTo>
                  <a:lnTo>
                    <a:pt x="190" y="295"/>
                  </a:lnTo>
                  <a:lnTo>
                    <a:pt x="186" y="294"/>
                  </a:lnTo>
                  <a:lnTo>
                    <a:pt x="183" y="292"/>
                  </a:lnTo>
                  <a:lnTo>
                    <a:pt x="175" y="294"/>
                  </a:lnTo>
                  <a:lnTo>
                    <a:pt x="157" y="298"/>
                  </a:lnTo>
                  <a:lnTo>
                    <a:pt x="147" y="300"/>
                  </a:lnTo>
                  <a:lnTo>
                    <a:pt x="136" y="302"/>
                  </a:lnTo>
                  <a:lnTo>
                    <a:pt x="124" y="303"/>
                  </a:lnTo>
                  <a:lnTo>
                    <a:pt x="123" y="306"/>
                  </a:lnTo>
                  <a:lnTo>
                    <a:pt x="120" y="309"/>
                  </a:lnTo>
                  <a:lnTo>
                    <a:pt x="118" y="310"/>
                  </a:lnTo>
                  <a:lnTo>
                    <a:pt x="115" y="311"/>
                  </a:lnTo>
                  <a:lnTo>
                    <a:pt x="111" y="310"/>
                  </a:lnTo>
                  <a:lnTo>
                    <a:pt x="107" y="307"/>
                  </a:lnTo>
                  <a:lnTo>
                    <a:pt x="106" y="304"/>
                  </a:lnTo>
                  <a:lnTo>
                    <a:pt x="93" y="302"/>
                  </a:lnTo>
                  <a:lnTo>
                    <a:pt x="81" y="300"/>
                  </a:lnTo>
                  <a:lnTo>
                    <a:pt x="71" y="298"/>
                  </a:lnTo>
                  <a:lnTo>
                    <a:pt x="61" y="296"/>
                  </a:lnTo>
                  <a:lnTo>
                    <a:pt x="51" y="294"/>
                  </a:lnTo>
                  <a:lnTo>
                    <a:pt x="40" y="291"/>
                  </a:lnTo>
                  <a:lnTo>
                    <a:pt x="29" y="289"/>
                  </a:lnTo>
                  <a:lnTo>
                    <a:pt x="17" y="285"/>
                  </a:lnTo>
                  <a:lnTo>
                    <a:pt x="15" y="287"/>
                  </a:lnTo>
                  <a:lnTo>
                    <a:pt x="13" y="289"/>
                  </a:lnTo>
                  <a:lnTo>
                    <a:pt x="9" y="289"/>
                  </a:lnTo>
                  <a:lnTo>
                    <a:pt x="6" y="289"/>
                  </a:lnTo>
                  <a:lnTo>
                    <a:pt x="3" y="286"/>
                  </a:lnTo>
                  <a:lnTo>
                    <a:pt x="1" y="284"/>
                  </a:lnTo>
                  <a:lnTo>
                    <a:pt x="0" y="280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2"/>
                  </a:lnTo>
                  <a:lnTo>
                    <a:pt x="2" y="252"/>
                  </a:lnTo>
                  <a:lnTo>
                    <a:pt x="1" y="233"/>
                  </a:lnTo>
                  <a:lnTo>
                    <a:pt x="1" y="215"/>
                  </a:lnTo>
                  <a:lnTo>
                    <a:pt x="3" y="197"/>
                  </a:lnTo>
                  <a:lnTo>
                    <a:pt x="6" y="180"/>
                  </a:lnTo>
                  <a:lnTo>
                    <a:pt x="11" y="163"/>
                  </a:lnTo>
                  <a:lnTo>
                    <a:pt x="17" y="147"/>
                  </a:lnTo>
                  <a:lnTo>
                    <a:pt x="25" y="131"/>
                  </a:lnTo>
                  <a:lnTo>
                    <a:pt x="35" y="115"/>
                  </a:lnTo>
                  <a:lnTo>
                    <a:pt x="45" y="99"/>
                  </a:lnTo>
                  <a:lnTo>
                    <a:pt x="58" y="84"/>
                  </a:lnTo>
                  <a:lnTo>
                    <a:pt x="72" y="68"/>
                  </a:lnTo>
                  <a:lnTo>
                    <a:pt x="71" y="66"/>
                  </a:lnTo>
                  <a:lnTo>
                    <a:pt x="70" y="62"/>
                  </a:lnTo>
                  <a:lnTo>
                    <a:pt x="71" y="59"/>
                  </a:lnTo>
                  <a:lnTo>
                    <a:pt x="73" y="56"/>
                  </a:lnTo>
                  <a:lnTo>
                    <a:pt x="76" y="54"/>
                  </a:lnTo>
                  <a:lnTo>
                    <a:pt x="79" y="53"/>
                  </a:lnTo>
                  <a:lnTo>
                    <a:pt x="82" y="54"/>
                  </a:lnTo>
                  <a:lnTo>
                    <a:pt x="85" y="55"/>
                  </a:lnTo>
                  <a:lnTo>
                    <a:pt x="87" y="57"/>
                  </a:lnTo>
                  <a:lnTo>
                    <a:pt x="100" y="49"/>
                  </a:lnTo>
                  <a:lnTo>
                    <a:pt x="112" y="43"/>
                  </a:lnTo>
                  <a:lnTo>
                    <a:pt x="124" y="36"/>
                  </a:lnTo>
                  <a:lnTo>
                    <a:pt x="135" y="31"/>
                  </a:lnTo>
                  <a:lnTo>
                    <a:pt x="146" y="25"/>
                  </a:lnTo>
                  <a:lnTo>
                    <a:pt x="158" y="20"/>
                  </a:lnTo>
                  <a:lnTo>
                    <a:pt x="170" y="15"/>
                  </a:lnTo>
                  <a:lnTo>
                    <a:pt x="183" y="10"/>
                  </a:lnTo>
                  <a:lnTo>
                    <a:pt x="183" y="10"/>
                  </a:lnTo>
                  <a:lnTo>
                    <a:pt x="183" y="9"/>
                  </a:lnTo>
                  <a:lnTo>
                    <a:pt x="183" y="5"/>
                  </a:lnTo>
                  <a:lnTo>
                    <a:pt x="186" y="3"/>
                  </a:lnTo>
                  <a:lnTo>
                    <a:pt x="189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2" name="Freeform 8"/>
            <p:cNvSpPr>
              <a:spLocks noEditPoints="1"/>
            </p:cNvSpPr>
            <p:nvPr userDrawn="1"/>
          </p:nvSpPr>
          <p:spPr bwMode="auto">
            <a:xfrm>
              <a:off x="614" y="2715"/>
              <a:ext cx="102" cy="161"/>
            </a:xfrm>
            <a:custGeom>
              <a:avLst/>
              <a:gdLst/>
              <a:ahLst/>
              <a:cxnLst>
                <a:cxn ang="0">
                  <a:pos x="33" y="70"/>
                </a:cxn>
                <a:cxn ang="0">
                  <a:pos x="53" y="69"/>
                </a:cxn>
                <a:cxn ang="0">
                  <a:pos x="59" y="65"/>
                </a:cxn>
                <a:cxn ang="0">
                  <a:pos x="63" y="58"/>
                </a:cxn>
                <a:cxn ang="0">
                  <a:pos x="65" y="50"/>
                </a:cxn>
                <a:cxn ang="0">
                  <a:pos x="65" y="40"/>
                </a:cxn>
                <a:cxn ang="0">
                  <a:pos x="62" y="31"/>
                </a:cxn>
                <a:cxn ang="0">
                  <a:pos x="56" y="26"/>
                </a:cxn>
                <a:cxn ang="0">
                  <a:pos x="48" y="25"/>
                </a:cxn>
                <a:cxn ang="0">
                  <a:pos x="0" y="0"/>
                </a:cxn>
                <a:cxn ang="0">
                  <a:pos x="69" y="1"/>
                </a:cxn>
                <a:cxn ang="0">
                  <a:pos x="82" y="5"/>
                </a:cxn>
                <a:cxn ang="0">
                  <a:pos x="91" y="13"/>
                </a:cxn>
                <a:cxn ang="0">
                  <a:pos x="97" y="26"/>
                </a:cxn>
                <a:cxn ang="0">
                  <a:pos x="99" y="42"/>
                </a:cxn>
                <a:cxn ang="0">
                  <a:pos x="98" y="56"/>
                </a:cxn>
                <a:cxn ang="0">
                  <a:pos x="93" y="68"/>
                </a:cxn>
                <a:cxn ang="0">
                  <a:pos x="83" y="77"/>
                </a:cxn>
                <a:cxn ang="0">
                  <a:pos x="70" y="82"/>
                </a:cxn>
                <a:cxn ang="0">
                  <a:pos x="72" y="82"/>
                </a:cxn>
                <a:cxn ang="0">
                  <a:pos x="78" y="84"/>
                </a:cxn>
                <a:cxn ang="0">
                  <a:pos x="85" y="86"/>
                </a:cxn>
                <a:cxn ang="0">
                  <a:pos x="92" y="92"/>
                </a:cxn>
                <a:cxn ang="0">
                  <a:pos x="97" y="100"/>
                </a:cxn>
                <a:cxn ang="0">
                  <a:pos x="98" y="114"/>
                </a:cxn>
                <a:cxn ang="0">
                  <a:pos x="99" y="124"/>
                </a:cxn>
                <a:cxn ang="0">
                  <a:pos x="99" y="139"/>
                </a:cxn>
                <a:cxn ang="0">
                  <a:pos x="101" y="152"/>
                </a:cxn>
                <a:cxn ang="0">
                  <a:pos x="102" y="161"/>
                </a:cxn>
                <a:cxn ang="0">
                  <a:pos x="67" y="153"/>
                </a:cxn>
                <a:cxn ang="0">
                  <a:pos x="66" y="120"/>
                </a:cxn>
                <a:cxn ang="0">
                  <a:pos x="65" y="111"/>
                </a:cxn>
                <a:cxn ang="0">
                  <a:pos x="63" y="103"/>
                </a:cxn>
                <a:cxn ang="0">
                  <a:pos x="58" y="98"/>
                </a:cxn>
                <a:cxn ang="0">
                  <a:pos x="48" y="95"/>
                </a:cxn>
                <a:cxn ang="0">
                  <a:pos x="33" y="94"/>
                </a:cxn>
                <a:cxn ang="0">
                  <a:pos x="0" y="161"/>
                </a:cxn>
              </a:cxnLst>
              <a:rect l="0" t="0" r="r" b="b"/>
              <a:pathLst>
                <a:path w="102" h="161">
                  <a:moveTo>
                    <a:pt x="33" y="25"/>
                  </a:moveTo>
                  <a:lnTo>
                    <a:pt x="33" y="70"/>
                  </a:lnTo>
                  <a:lnTo>
                    <a:pt x="48" y="70"/>
                  </a:lnTo>
                  <a:lnTo>
                    <a:pt x="53" y="69"/>
                  </a:lnTo>
                  <a:lnTo>
                    <a:pt x="56" y="68"/>
                  </a:lnTo>
                  <a:lnTo>
                    <a:pt x="59" y="65"/>
                  </a:lnTo>
                  <a:lnTo>
                    <a:pt x="62" y="62"/>
                  </a:lnTo>
                  <a:lnTo>
                    <a:pt x="63" y="58"/>
                  </a:lnTo>
                  <a:lnTo>
                    <a:pt x="64" y="54"/>
                  </a:lnTo>
                  <a:lnTo>
                    <a:pt x="65" y="50"/>
                  </a:lnTo>
                  <a:lnTo>
                    <a:pt x="65" y="46"/>
                  </a:lnTo>
                  <a:lnTo>
                    <a:pt x="65" y="40"/>
                  </a:lnTo>
                  <a:lnTo>
                    <a:pt x="64" y="35"/>
                  </a:lnTo>
                  <a:lnTo>
                    <a:pt x="62" y="31"/>
                  </a:lnTo>
                  <a:lnTo>
                    <a:pt x="59" y="28"/>
                  </a:lnTo>
                  <a:lnTo>
                    <a:pt x="56" y="26"/>
                  </a:lnTo>
                  <a:lnTo>
                    <a:pt x="52" y="25"/>
                  </a:lnTo>
                  <a:lnTo>
                    <a:pt x="48" y="25"/>
                  </a:lnTo>
                  <a:lnTo>
                    <a:pt x="33" y="25"/>
                  </a:lnTo>
                  <a:close/>
                  <a:moveTo>
                    <a:pt x="0" y="0"/>
                  </a:moveTo>
                  <a:lnTo>
                    <a:pt x="62" y="0"/>
                  </a:lnTo>
                  <a:lnTo>
                    <a:pt x="69" y="1"/>
                  </a:lnTo>
                  <a:lnTo>
                    <a:pt x="76" y="2"/>
                  </a:lnTo>
                  <a:lnTo>
                    <a:pt x="82" y="5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5" y="19"/>
                  </a:lnTo>
                  <a:lnTo>
                    <a:pt x="97" y="26"/>
                  </a:lnTo>
                  <a:lnTo>
                    <a:pt x="99" y="34"/>
                  </a:lnTo>
                  <a:lnTo>
                    <a:pt x="99" y="42"/>
                  </a:lnTo>
                  <a:lnTo>
                    <a:pt x="99" y="50"/>
                  </a:lnTo>
                  <a:lnTo>
                    <a:pt x="98" y="56"/>
                  </a:lnTo>
                  <a:lnTo>
                    <a:pt x="96" y="63"/>
                  </a:lnTo>
                  <a:lnTo>
                    <a:pt x="93" y="68"/>
                  </a:lnTo>
                  <a:lnTo>
                    <a:pt x="89" y="73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0" y="82"/>
                  </a:lnTo>
                  <a:lnTo>
                    <a:pt x="70" y="82"/>
                  </a:lnTo>
                  <a:lnTo>
                    <a:pt x="72" y="82"/>
                  </a:lnTo>
                  <a:lnTo>
                    <a:pt x="75" y="83"/>
                  </a:lnTo>
                  <a:lnTo>
                    <a:pt x="78" y="84"/>
                  </a:lnTo>
                  <a:lnTo>
                    <a:pt x="82" y="85"/>
                  </a:lnTo>
                  <a:lnTo>
                    <a:pt x="85" y="86"/>
                  </a:lnTo>
                  <a:lnTo>
                    <a:pt x="89" y="88"/>
                  </a:lnTo>
                  <a:lnTo>
                    <a:pt x="92" y="92"/>
                  </a:lnTo>
                  <a:lnTo>
                    <a:pt x="94" y="96"/>
                  </a:lnTo>
                  <a:lnTo>
                    <a:pt x="97" y="100"/>
                  </a:lnTo>
                  <a:lnTo>
                    <a:pt x="98" y="106"/>
                  </a:lnTo>
                  <a:lnTo>
                    <a:pt x="98" y="114"/>
                  </a:lnTo>
                  <a:lnTo>
                    <a:pt x="98" y="118"/>
                  </a:lnTo>
                  <a:lnTo>
                    <a:pt x="99" y="124"/>
                  </a:lnTo>
                  <a:lnTo>
                    <a:pt x="99" y="131"/>
                  </a:lnTo>
                  <a:lnTo>
                    <a:pt x="99" y="139"/>
                  </a:lnTo>
                  <a:lnTo>
                    <a:pt x="100" y="146"/>
                  </a:lnTo>
                  <a:lnTo>
                    <a:pt x="101" y="152"/>
                  </a:lnTo>
                  <a:lnTo>
                    <a:pt x="102" y="157"/>
                  </a:lnTo>
                  <a:lnTo>
                    <a:pt x="102" y="161"/>
                  </a:lnTo>
                  <a:lnTo>
                    <a:pt x="70" y="161"/>
                  </a:lnTo>
                  <a:lnTo>
                    <a:pt x="67" y="153"/>
                  </a:lnTo>
                  <a:lnTo>
                    <a:pt x="66" y="145"/>
                  </a:lnTo>
                  <a:lnTo>
                    <a:pt x="66" y="120"/>
                  </a:lnTo>
                  <a:lnTo>
                    <a:pt x="66" y="115"/>
                  </a:lnTo>
                  <a:lnTo>
                    <a:pt x="65" y="111"/>
                  </a:lnTo>
                  <a:lnTo>
                    <a:pt x="64" y="107"/>
                  </a:lnTo>
                  <a:lnTo>
                    <a:pt x="63" y="103"/>
                  </a:lnTo>
                  <a:lnTo>
                    <a:pt x="61" y="100"/>
                  </a:lnTo>
                  <a:lnTo>
                    <a:pt x="58" y="98"/>
                  </a:lnTo>
                  <a:lnTo>
                    <a:pt x="53" y="96"/>
                  </a:lnTo>
                  <a:lnTo>
                    <a:pt x="48" y="95"/>
                  </a:lnTo>
                  <a:lnTo>
                    <a:pt x="42" y="94"/>
                  </a:lnTo>
                  <a:lnTo>
                    <a:pt x="33" y="94"/>
                  </a:lnTo>
                  <a:lnTo>
                    <a:pt x="33" y="16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738" y="2715"/>
              <a:ext cx="120" cy="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88" y="112"/>
                </a:cxn>
                <a:cxn ang="0">
                  <a:pos x="88" y="112"/>
                </a:cxn>
                <a:cxn ang="0">
                  <a:pos x="88" y="0"/>
                </a:cxn>
                <a:cxn ang="0">
                  <a:pos x="120" y="0"/>
                </a:cxn>
                <a:cxn ang="0">
                  <a:pos x="120" y="161"/>
                </a:cxn>
                <a:cxn ang="0">
                  <a:pos x="76" y="161"/>
                </a:cxn>
                <a:cxn ang="0">
                  <a:pos x="32" y="43"/>
                </a:cxn>
                <a:cxn ang="0">
                  <a:pos x="32" y="43"/>
                </a:cxn>
                <a:cxn ang="0">
                  <a:pos x="32" y="161"/>
                </a:cxn>
                <a:cxn ang="0">
                  <a:pos x="0" y="161"/>
                </a:cxn>
                <a:cxn ang="0">
                  <a:pos x="0" y="0"/>
                </a:cxn>
              </a:cxnLst>
              <a:rect l="0" t="0" r="r" b="b"/>
              <a:pathLst>
                <a:path w="120" h="161">
                  <a:moveTo>
                    <a:pt x="0" y="0"/>
                  </a:moveTo>
                  <a:lnTo>
                    <a:pt x="45" y="0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8" y="0"/>
                  </a:lnTo>
                  <a:lnTo>
                    <a:pt x="120" y="0"/>
                  </a:lnTo>
                  <a:lnTo>
                    <a:pt x="120" y="161"/>
                  </a:lnTo>
                  <a:lnTo>
                    <a:pt x="76" y="161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16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4" name="Freeform 10"/>
            <p:cNvSpPr>
              <a:spLocks noEditPoints="1"/>
            </p:cNvSpPr>
            <p:nvPr userDrawn="1"/>
          </p:nvSpPr>
          <p:spPr bwMode="auto">
            <a:xfrm>
              <a:off x="886" y="2715"/>
              <a:ext cx="103" cy="161"/>
            </a:xfrm>
            <a:custGeom>
              <a:avLst/>
              <a:gdLst/>
              <a:ahLst/>
              <a:cxnLst>
                <a:cxn ang="0">
                  <a:pos x="34" y="25"/>
                </a:cxn>
                <a:cxn ang="0">
                  <a:pos x="34" y="71"/>
                </a:cxn>
                <a:cxn ang="0">
                  <a:pos x="53" y="71"/>
                </a:cxn>
                <a:cxn ang="0">
                  <a:pos x="57" y="70"/>
                </a:cxn>
                <a:cxn ang="0">
                  <a:pos x="61" y="68"/>
                </a:cxn>
                <a:cxn ang="0">
                  <a:pos x="65" y="64"/>
                </a:cxn>
                <a:cxn ang="0">
                  <a:pos x="67" y="60"/>
                </a:cxn>
                <a:cxn ang="0">
                  <a:pos x="69" y="54"/>
                </a:cxn>
                <a:cxn ang="0">
                  <a:pos x="69" y="49"/>
                </a:cxn>
                <a:cxn ang="0">
                  <a:pos x="69" y="40"/>
                </a:cxn>
                <a:cxn ang="0">
                  <a:pos x="67" y="36"/>
                </a:cxn>
                <a:cxn ang="0">
                  <a:pos x="66" y="32"/>
                </a:cxn>
                <a:cxn ang="0">
                  <a:pos x="63" y="29"/>
                </a:cxn>
                <a:cxn ang="0">
                  <a:pos x="60" y="27"/>
                </a:cxn>
                <a:cxn ang="0">
                  <a:pos x="56" y="25"/>
                </a:cxn>
                <a:cxn ang="0">
                  <a:pos x="51" y="25"/>
                </a:cxn>
                <a:cxn ang="0">
                  <a:pos x="34" y="25"/>
                </a:cxn>
                <a:cxn ang="0">
                  <a:pos x="0" y="0"/>
                </a:cxn>
                <a:cxn ang="0">
                  <a:pos x="61" y="0"/>
                </a:cxn>
                <a:cxn ang="0">
                  <a:pos x="69" y="1"/>
                </a:cxn>
                <a:cxn ang="0">
                  <a:pos x="77" y="2"/>
                </a:cxn>
                <a:cxn ang="0">
                  <a:pos x="83" y="5"/>
                </a:cxn>
                <a:cxn ang="0">
                  <a:pos x="89" y="9"/>
                </a:cxn>
                <a:cxn ang="0">
                  <a:pos x="94" y="13"/>
                </a:cxn>
                <a:cxn ang="0">
                  <a:pos x="97" y="19"/>
                </a:cxn>
                <a:cxn ang="0">
                  <a:pos x="100" y="25"/>
                </a:cxn>
                <a:cxn ang="0">
                  <a:pos x="102" y="32"/>
                </a:cxn>
                <a:cxn ang="0">
                  <a:pos x="103" y="40"/>
                </a:cxn>
                <a:cxn ang="0">
                  <a:pos x="103" y="48"/>
                </a:cxn>
                <a:cxn ang="0">
                  <a:pos x="103" y="52"/>
                </a:cxn>
                <a:cxn ang="0">
                  <a:pos x="103" y="57"/>
                </a:cxn>
                <a:cxn ang="0">
                  <a:pos x="102" y="62"/>
                </a:cxn>
                <a:cxn ang="0">
                  <a:pos x="101" y="67"/>
                </a:cxn>
                <a:cxn ang="0">
                  <a:pos x="99" y="72"/>
                </a:cxn>
                <a:cxn ang="0">
                  <a:pos x="97" y="76"/>
                </a:cxn>
                <a:cxn ang="0">
                  <a:pos x="95" y="81"/>
                </a:cxn>
                <a:cxn ang="0">
                  <a:pos x="91" y="85"/>
                </a:cxn>
                <a:cxn ang="0">
                  <a:pos x="86" y="88"/>
                </a:cxn>
                <a:cxn ang="0">
                  <a:pos x="81" y="92"/>
                </a:cxn>
                <a:cxn ang="0">
                  <a:pos x="75" y="94"/>
                </a:cxn>
                <a:cxn ang="0">
                  <a:pos x="67" y="95"/>
                </a:cxn>
                <a:cxn ang="0">
                  <a:pos x="59" y="96"/>
                </a:cxn>
                <a:cxn ang="0">
                  <a:pos x="34" y="96"/>
                </a:cxn>
                <a:cxn ang="0">
                  <a:pos x="34" y="161"/>
                </a:cxn>
                <a:cxn ang="0">
                  <a:pos x="0" y="161"/>
                </a:cxn>
                <a:cxn ang="0">
                  <a:pos x="0" y="0"/>
                </a:cxn>
              </a:cxnLst>
              <a:rect l="0" t="0" r="r" b="b"/>
              <a:pathLst>
                <a:path w="103" h="161">
                  <a:moveTo>
                    <a:pt x="34" y="25"/>
                  </a:moveTo>
                  <a:lnTo>
                    <a:pt x="34" y="71"/>
                  </a:lnTo>
                  <a:lnTo>
                    <a:pt x="53" y="71"/>
                  </a:lnTo>
                  <a:lnTo>
                    <a:pt x="57" y="70"/>
                  </a:lnTo>
                  <a:lnTo>
                    <a:pt x="61" y="68"/>
                  </a:lnTo>
                  <a:lnTo>
                    <a:pt x="65" y="64"/>
                  </a:lnTo>
                  <a:lnTo>
                    <a:pt x="67" y="60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0"/>
                  </a:lnTo>
                  <a:lnTo>
                    <a:pt x="67" y="36"/>
                  </a:lnTo>
                  <a:lnTo>
                    <a:pt x="66" y="32"/>
                  </a:lnTo>
                  <a:lnTo>
                    <a:pt x="63" y="29"/>
                  </a:lnTo>
                  <a:lnTo>
                    <a:pt x="60" y="27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34" y="25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9" y="1"/>
                  </a:lnTo>
                  <a:lnTo>
                    <a:pt x="77" y="2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4" y="13"/>
                  </a:lnTo>
                  <a:lnTo>
                    <a:pt x="97" y="19"/>
                  </a:lnTo>
                  <a:lnTo>
                    <a:pt x="100" y="25"/>
                  </a:lnTo>
                  <a:lnTo>
                    <a:pt x="102" y="32"/>
                  </a:lnTo>
                  <a:lnTo>
                    <a:pt x="103" y="40"/>
                  </a:lnTo>
                  <a:lnTo>
                    <a:pt x="103" y="48"/>
                  </a:lnTo>
                  <a:lnTo>
                    <a:pt x="103" y="52"/>
                  </a:lnTo>
                  <a:lnTo>
                    <a:pt x="103" y="57"/>
                  </a:lnTo>
                  <a:lnTo>
                    <a:pt x="102" y="62"/>
                  </a:lnTo>
                  <a:lnTo>
                    <a:pt x="101" y="67"/>
                  </a:lnTo>
                  <a:lnTo>
                    <a:pt x="99" y="72"/>
                  </a:lnTo>
                  <a:lnTo>
                    <a:pt x="97" y="76"/>
                  </a:lnTo>
                  <a:lnTo>
                    <a:pt x="95" y="81"/>
                  </a:lnTo>
                  <a:lnTo>
                    <a:pt x="91" y="85"/>
                  </a:lnTo>
                  <a:lnTo>
                    <a:pt x="86" y="88"/>
                  </a:lnTo>
                  <a:lnTo>
                    <a:pt x="81" y="92"/>
                  </a:lnTo>
                  <a:lnTo>
                    <a:pt x="75" y="94"/>
                  </a:lnTo>
                  <a:lnTo>
                    <a:pt x="67" y="95"/>
                  </a:lnTo>
                  <a:lnTo>
                    <a:pt x="59" y="96"/>
                  </a:lnTo>
                  <a:lnTo>
                    <a:pt x="34" y="96"/>
                  </a:lnTo>
                  <a:lnTo>
                    <a:pt x="34" y="16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-76200"/>
            <a:ext cx="2120900" cy="70104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0816" y="6149756"/>
            <a:ext cx="1173713" cy="375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6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>
          <a:xfrm>
            <a:off x="0" y="-1"/>
            <a:ext cx="7389097" cy="6858001"/>
          </a:xfrm>
          <a:prstGeom prst="rect">
            <a:avLst/>
          </a:prstGeom>
        </p:spPr>
      </p:pic>
      <p:sp>
        <p:nvSpPr>
          <p:cNvPr id="3" name="Retângulo 2"/>
          <p:cNvSpPr/>
          <p:nvPr userDrawn="1"/>
        </p:nvSpPr>
        <p:spPr>
          <a:xfrm>
            <a:off x="7470812" y="3857628"/>
            <a:ext cx="1500198" cy="3000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mc_mec_mcti_brasil_marcas_vertical_alpha.png"/>
          <p:cNvPicPr>
            <a:picLocks noChangeAspect="1"/>
          </p:cNvPicPr>
          <p:nvPr userDrawn="1"/>
        </p:nvPicPr>
        <p:blipFill rotWithShape="1">
          <a:blip r:embed="rId8"/>
          <a:srcRect b="27314"/>
          <a:stretch/>
        </p:blipFill>
        <p:spPr>
          <a:xfrm>
            <a:off x="7531104" y="4824427"/>
            <a:ext cx="1455534" cy="1340878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7608700" y="3857628"/>
            <a:ext cx="1463894" cy="857547"/>
            <a:chOff x="77" y="2430"/>
            <a:chExt cx="1014" cy="59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7" y="2430"/>
              <a:ext cx="1014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77" y="2430"/>
              <a:ext cx="1009" cy="589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76" y="2531"/>
              <a:ext cx="393" cy="394"/>
            </a:xfrm>
            <a:prstGeom prst="rect">
              <a:avLst/>
            </a:pr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201" y="2590"/>
              <a:ext cx="345" cy="311"/>
            </a:xfrm>
            <a:custGeom>
              <a:avLst/>
              <a:gdLst/>
              <a:ahLst/>
              <a:cxnLst>
                <a:cxn ang="0">
                  <a:pos x="155" y="293"/>
                </a:cxn>
                <a:cxn ang="0">
                  <a:pos x="169" y="275"/>
                </a:cxn>
                <a:cxn ang="0">
                  <a:pos x="58" y="204"/>
                </a:cxn>
                <a:cxn ang="0">
                  <a:pos x="31" y="283"/>
                </a:cxn>
                <a:cxn ang="0">
                  <a:pos x="108" y="295"/>
                </a:cxn>
                <a:cxn ang="0">
                  <a:pos x="127" y="240"/>
                </a:cxn>
                <a:cxn ang="0">
                  <a:pos x="167" y="213"/>
                </a:cxn>
                <a:cxn ang="0">
                  <a:pos x="238" y="243"/>
                </a:cxn>
                <a:cxn ang="0">
                  <a:pos x="180" y="183"/>
                </a:cxn>
                <a:cxn ang="0">
                  <a:pos x="153" y="233"/>
                </a:cxn>
                <a:cxn ang="0">
                  <a:pos x="103" y="177"/>
                </a:cxn>
                <a:cxn ang="0">
                  <a:pos x="166" y="199"/>
                </a:cxn>
                <a:cxn ang="0">
                  <a:pos x="135" y="177"/>
                </a:cxn>
                <a:cxn ang="0">
                  <a:pos x="97" y="172"/>
                </a:cxn>
                <a:cxn ang="0">
                  <a:pos x="169" y="169"/>
                </a:cxn>
                <a:cxn ang="0">
                  <a:pos x="207" y="200"/>
                </a:cxn>
                <a:cxn ang="0">
                  <a:pos x="246" y="241"/>
                </a:cxn>
                <a:cxn ang="0">
                  <a:pos x="294" y="235"/>
                </a:cxn>
                <a:cxn ang="0">
                  <a:pos x="324" y="219"/>
                </a:cxn>
                <a:cxn ang="0">
                  <a:pos x="235" y="137"/>
                </a:cxn>
                <a:cxn ang="0">
                  <a:pos x="331" y="207"/>
                </a:cxn>
                <a:cxn ang="0">
                  <a:pos x="337" y="149"/>
                </a:cxn>
                <a:cxn ang="0">
                  <a:pos x="284" y="136"/>
                </a:cxn>
                <a:cxn ang="0">
                  <a:pos x="63" y="86"/>
                </a:cxn>
                <a:cxn ang="0">
                  <a:pos x="7" y="214"/>
                </a:cxn>
                <a:cxn ang="0">
                  <a:pos x="42" y="217"/>
                </a:cxn>
                <a:cxn ang="0">
                  <a:pos x="72" y="162"/>
                </a:cxn>
                <a:cxn ang="0">
                  <a:pos x="159" y="146"/>
                </a:cxn>
                <a:cxn ang="0">
                  <a:pos x="87" y="67"/>
                </a:cxn>
                <a:cxn ang="0">
                  <a:pos x="192" y="107"/>
                </a:cxn>
                <a:cxn ang="0">
                  <a:pos x="319" y="125"/>
                </a:cxn>
                <a:cxn ang="0">
                  <a:pos x="249" y="72"/>
                </a:cxn>
                <a:cxn ang="0">
                  <a:pos x="215" y="64"/>
                </a:cxn>
                <a:cxn ang="0">
                  <a:pos x="192" y="18"/>
                </a:cxn>
                <a:cxn ang="0">
                  <a:pos x="129" y="39"/>
                </a:cxn>
                <a:cxn ang="0">
                  <a:pos x="182" y="56"/>
                </a:cxn>
                <a:cxn ang="0">
                  <a:pos x="249" y="60"/>
                </a:cxn>
                <a:cxn ang="0">
                  <a:pos x="320" y="118"/>
                </a:cxn>
                <a:cxn ang="0">
                  <a:pos x="192" y="0"/>
                </a:cxn>
                <a:cxn ang="0">
                  <a:pos x="283" y="69"/>
                </a:cxn>
                <a:cxn ang="0">
                  <a:pos x="345" y="139"/>
                </a:cxn>
                <a:cxn ang="0">
                  <a:pos x="340" y="210"/>
                </a:cxn>
                <a:cxn ang="0">
                  <a:pos x="330" y="225"/>
                </a:cxn>
                <a:cxn ang="0">
                  <a:pos x="285" y="244"/>
                </a:cxn>
                <a:cxn ang="0">
                  <a:pos x="254" y="265"/>
                </a:cxn>
                <a:cxn ang="0">
                  <a:pos x="233" y="251"/>
                </a:cxn>
                <a:cxn ang="0">
                  <a:pos x="150" y="254"/>
                </a:cxn>
                <a:cxn ang="0">
                  <a:pos x="199" y="286"/>
                </a:cxn>
                <a:cxn ang="0">
                  <a:pos x="157" y="298"/>
                </a:cxn>
                <a:cxn ang="0">
                  <a:pos x="111" y="310"/>
                </a:cxn>
                <a:cxn ang="0">
                  <a:pos x="40" y="291"/>
                </a:cxn>
                <a:cxn ang="0">
                  <a:pos x="1" y="284"/>
                </a:cxn>
                <a:cxn ang="0">
                  <a:pos x="3" y="197"/>
                </a:cxn>
                <a:cxn ang="0">
                  <a:pos x="72" y="68"/>
                </a:cxn>
                <a:cxn ang="0">
                  <a:pos x="85" y="55"/>
                </a:cxn>
                <a:cxn ang="0">
                  <a:pos x="170" y="15"/>
                </a:cxn>
              </a:cxnLst>
              <a:rect l="0" t="0" r="r" b="b"/>
              <a:pathLst>
                <a:path w="345" h="311">
                  <a:moveTo>
                    <a:pt x="147" y="258"/>
                  </a:moveTo>
                  <a:lnTo>
                    <a:pt x="139" y="272"/>
                  </a:lnTo>
                  <a:lnTo>
                    <a:pt x="131" y="285"/>
                  </a:lnTo>
                  <a:lnTo>
                    <a:pt x="123" y="298"/>
                  </a:lnTo>
                  <a:lnTo>
                    <a:pt x="123" y="298"/>
                  </a:lnTo>
                  <a:lnTo>
                    <a:pt x="135" y="296"/>
                  </a:lnTo>
                  <a:lnTo>
                    <a:pt x="146" y="295"/>
                  </a:lnTo>
                  <a:lnTo>
                    <a:pt x="155" y="293"/>
                  </a:lnTo>
                  <a:lnTo>
                    <a:pt x="164" y="291"/>
                  </a:lnTo>
                  <a:lnTo>
                    <a:pt x="172" y="290"/>
                  </a:lnTo>
                  <a:lnTo>
                    <a:pt x="181" y="287"/>
                  </a:lnTo>
                  <a:lnTo>
                    <a:pt x="180" y="286"/>
                  </a:lnTo>
                  <a:lnTo>
                    <a:pt x="180" y="285"/>
                  </a:lnTo>
                  <a:lnTo>
                    <a:pt x="181" y="284"/>
                  </a:lnTo>
                  <a:lnTo>
                    <a:pt x="181" y="283"/>
                  </a:lnTo>
                  <a:lnTo>
                    <a:pt x="169" y="275"/>
                  </a:lnTo>
                  <a:lnTo>
                    <a:pt x="158" y="267"/>
                  </a:lnTo>
                  <a:lnTo>
                    <a:pt x="147" y="258"/>
                  </a:lnTo>
                  <a:close/>
                  <a:moveTo>
                    <a:pt x="84" y="187"/>
                  </a:moveTo>
                  <a:lnTo>
                    <a:pt x="80" y="188"/>
                  </a:lnTo>
                  <a:lnTo>
                    <a:pt x="77" y="189"/>
                  </a:lnTo>
                  <a:lnTo>
                    <a:pt x="74" y="189"/>
                  </a:lnTo>
                  <a:lnTo>
                    <a:pt x="71" y="188"/>
                  </a:lnTo>
                  <a:lnTo>
                    <a:pt x="58" y="204"/>
                  </a:lnTo>
                  <a:lnTo>
                    <a:pt x="47" y="220"/>
                  </a:lnTo>
                  <a:lnTo>
                    <a:pt x="36" y="237"/>
                  </a:lnTo>
                  <a:lnTo>
                    <a:pt x="26" y="256"/>
                  </a:lnTo>
                  <a:lnTo>
                    <a:pt x="17" y="275"/>
                  </a:lnTo>
                  <a:lnTo>
                    <a:pt x="18" y="277"/>
                  </a:lnTo>
                  <a:lnTo>
                    <a:pt x="19" y="280"/>
                  </a:lnTo>
                  <a:lnTo>
                    <a:pt x="19" y="280"/>
                  </a:lnTo>
                  <a:lnTo>
                    <a:pt x="31" y="283"/>
                  </a:lnTo>
                  <a:lnTo>
                    <a:pt x="42" y="286"/>
                  </a:lnTo>
                  <a:lnTo>
                    <a:pt x="52" y="289"/>
                  </a:lnTo>
                  <a:lnTo>
                    <a:pt x="62" y="291"/>
                  </a:lnTo>
                  <a:lnTo>
                    <a:pt x="72" y="293"/>
                  </a:lnTo>
                  <a:lnTo>
                    <a:pt x="82" y="295"/>
                  </a:lnTo>
                  <a:lnTo>
                    <a:pt x="93" y="297"/>
                  </a:lnTo>
                  <a:lnTo>
                    <a:pt x="106" y="299"/>
                  </a:lnTo>
                  <a:lnTo>
                    <a:pt x="108" y="295"/>
                  </a:lnTo>
                  <a:lnTo>
                    <a:pt x="111" y="293"/>
                  </a:lnTo>
                  <a:lnTo>
                    <a:pt x="115" y="292"/>
                  </a:lnTo>
                  <a:lnTo>
                    <a:pt x="117" y="293"/>
                  </a:lnTo>
                  <a:lnTo>
                    <a:pt x="120" y="294"/>
                  </a:lnTo>
                  <a:lnTo>
                    <a:pt x="128" y="281"/>
                  </a:lnTo>
                  <a:lnTo>
                    <a:pt x="136" y="268"/>
                  </a:lnTo>
                  <a:lnTo>
                    <a:pt x="143" y="255"/>
                  </a:lnTo>
                  <a:lnTo>
                    <a:pt x="127" y="240"/>
                  </a:lnTo>
                  <a:lnTo>
                    <a:pt x="112" y="224"/>
                  </a:lnTo>
                  <a:lnTo>
                    <a:pt x="98" y="206"/>
                  </a:lnTo>
                  <a:lnTo>
                    <a:pt x="84" y="187"/>
                  </a:lnTo>
                  <a:close/>
                  <a:moveTo>
                    <a:pt x="180" y="183"/>
                  </a:moveTo>
                  <a:lnTo>
                    <a:pt x="178" y="185"/>
                  </a:lnTo>
                  <a:lnTo>
                    <a:pt x="175" y="187"/>
                  </a:lnTo>
                  <a:lnTo>
                    <a:pt x="171" y="200"/>
                  </a:lnTo>
                  <a:lnTo>
                    <a:pt x="167" y="213"/>
                  </a:lnTo>
                  <a:lnTo>
                    <a:pt x="177" y="217"/>
                  </a:lnTo>
                  <a:lnTo>
                    <a:pt x="188" y="222"/>
                  </a:lnTo>
                  <a:lnTo>
                    <a:pt x="199" y="227"/>
                  </a:lnTo>
                  <a:lnTo>
                    <a:pt x="211" y="232"/>
                  </a:lnTo>
                  <a:lnTo>
                    <a:pt x="224" y="238"/>
                  </a:lnTo>
                  <a:lnTo>
                    <a:pt x="237" y="244"/>
                  </a:lnTo>
                  <a:lnTo>
                    <a:pt x="238" y="244"/>
                  </a:lnTo>
                  <a:lnTo>
                    <a:pt x="238" y="243"/>
                  </a:lnTo>
                  <a:lnTo>
                    <a:pt x="233" y="236"/>
                  </a:lnTo>
                  <a:lnTo>
                    <a:pt x="227" y="229"/>
                  </a:lnTo>
                  <a:lnTo>
                    <a:pt x="222" y="223"/>
                  </a:lnTo>
                  <a:lnTo>
                    <a:pt x="216" y="217"/>
                  </a:lnTo>
                  <a:lnTo>
                    <a:pt x="204" y="205"/>
                  </a:lnTo>
                  <a:lnTo>
                    <a:pt x="197" y="198"/>
                  </a:lnTo>
                  <a:lnTo>
                    <a:pt x="189" y="191"/>
                  </a:lnTo>
                  <a:lnTo>
                    <a:pt x="180" y="183"/>
                  </a:lnTo>
                  <a:close/>
                  <a:moveTo>
                    <a:pt x="89" y="182"/>
                  </a:moveTo>
                  <a:lnTo>
                    <a:pt x="88" y="182"/>
                  </a:lnTo>
                  <a:lnTo>
                    <a:pt x="88" y="183"/>
                  </a:lnTo>
                  <a:lnTo>
                    <a:pt x="101" y="202"/>
                  </a:lnTo>
                  <a:lnTo>
                    <a:pt x="115" y="220"/>
                  </a:lnTo>
                  <a:lnTo>
                    <a:pt x="130" y="236"/>
                  </a:lnTo>
                  <a:lnTo>
                    <a:pt x="146" y="250"/>
                  </a:lnTo>
                  <a:lnTo>
                    <a:pt x="153" y="233"/>
                  </a:lnTo>
                  <a:lnTo>
                    <a:pt x="160" y="215"/>
                  </a:lnTo>
                  <a:lnTo>
                    <a:pt x="150" y="210"/>
                  </a:lnTo>
                  <a:lnTo>
                    <a:pt x="139" y="205"/>
                  </a:lnTo>
                  <a:lnTo>
                    <a:pt x="127" y="200"/>
                  </a:lnTo>
                  <a:lnTo>
                    <a:pt x="115" y="194"/>
                  </a:lnTo>
                  <a:lnTo>
                    <a:pt x="103" y="188"/>
                  </a:lnTo>
                  <a:lnTo>
                    <a:pt x="89" y="182"/>
                  </a:lnTo>
                  <a:close/>
                  <a:moveTo>
                    <a:pt x="103" y="177"/>
                  </a:moveTo>
                  <a:lnTo>
                    <a:pt x="91" y="177"/>
                  </a:lnTo>
                  <a:lnTo>
                    <a:pt x="105" y="184"/>
                  </a:lnTo>
                  <a:lnTo>
                    <a:pt x="118" y="189"/>
                  </a:lnTo>
                  <a:lnTo>
                    <a:pt x="130" y="195"/>
                  </a:lnTo>
                  <a:lnTo>
                    <a:pt x="141" y="201"/>
                  </a:lnTo>
                  <a:lnTo>
                    <a:pt x="152" y="205"/>
                  </a:lnTo>
                  <a:lnTo>
                    <a:pt x="162" y="210"/>
                  </a:lnTo>
                  <a:lnTo>
                    <a:pt x="166" y="199"/>
                  </a:lnTo>
                  <a:lnTo>
                    <a:pt x="170" y="187"/>
                  </a:lnTo>
                  <a:lnTo>
                    <a:pt x="167" y="185"/>
                  </a:lnTo>
                  <a:lnTo>
                    <a:pt x="164" y="182"/>
                  </a:lnTo>
                  <a:lnTo>
                    <a:pt x="163" y="178"/>
                  </a:lnTo>
                  <a:lnTo>
                    <a:pt x="155" y="178"/>
                  </a:lnTo>
                  <a:lnTo>
                    <a:pt x="148" y="177"/>
                  </a:lnTo>
                  <a:lnTo>
                    <a:pt x="141" y="177"/>
                  </a:lnTo>
                  <a:lnTo>
                    <a:pt x="135" y="177"/>
                  </a:lnTo>
                  <a:lnTo>
                    <a:pt x="103" y="177"/>
                  </a:lnTo>
                  <a:close/>
                  <a:moveTo>
                    <a:pt x="235" y="137"/>
                  </a:moveTo>
                  <a:lnTo>
                    <a:pt x="212" y="140"/>
                  </a:lnTo>
                  <a:lnTo>
                    <a:pt x="189" y="144"/>
                  </a:lnTo>
                  <a:lnTo>
                    <a:pt x="167" y="149"/>
                  </a:lnTo>
                  <a:lnTo>
                    <a:pt x="144" y="156"/>
                  </a:lnTo>
                  <a:lnTo>
                    <a:pt x="121" y="163"/>
                  </a:lnTo>
                  <a:lnTo>
                    <a:pt x="97" y="172"/>
                  </a:lnTo>
                  <a:lnTo>
                    <a:pt x="108" y="172"/>
                  </a:lnTo>
                  <a:lnTo>
                    <a:pt x="133" y="172"/>
                  </a:lnTo>
                  <a:lnTo>
                    <a:pt x="140" y="172"/>
                  </a:lnTo>
                  <a:lnTo>
                    <a:pt x="147" y="172"/>
                  </a:lnTo>
                  <a:lnTo>
                    <a:pt x="155" y="173"/>
                  </a:lnTo>
                  <a:lnTo>
                    <a:pt x="165" y="173"/>
                  </a:lnTo>
                  <a:lnTo>
                    <a:pt x="167" y="171"/>
                  </a:lnTo>
                  <a:lnTo>
                    <a:pt x="169" y="169"/>
                  </a:lnTo>
                  <a:lnTo>
                    <a:pt x="172" y="169"/>
                  </a:lnTo>
                  <a:lnTo>
                    <a:pt x="176" y="169"/>
                  </a:lnTo>
                  <a:lnTo>
                    <a:pt x="179" y="171"/>
                  </a:lnTo>
                  <a:lnTo>
                    <a:pt x="181" y="174"/>
                  </a:lnTo>
                  <a:lnTo>
                    <a:pt x="182" y="177"/>
                  </a:lnTo>
                  <a:lnTo>
                    <a:pt x="191" y="185"/>
                  </a:lnTo>
                  <a:lnTo>
                    <a:pt x="200" y="193"/>
                  </a:lnTo>
                  <a:lnTo>
                    <a:pt x="207" y="200"/>
                  </a:lnTo>
                  <a:lnTo>
                    <a:pt x="214" y="207"/>
                  </a:lnTo>
                  <a:lnTo>
                    <a:pt x="220" y="213"/>
                  </a:lnTo>
                  <a:lnTo>
                    <a:pt x="226" y="220"/>
                  </a:lnTo>
                  <a:lnTo>
                    <a:pt x="238" y="233"/>
                  </a:lnTo>
                  <a:lnTo>
                    <a:pt x="243" y="241"/>
                  </a:lnTo>
                  <a:lnTo>
                    <a:pt x="244" y="241"/>
                  </a:lnTo>
                  <a:lnTo>
                    <a:pt x="245" y="241"/>
                  </a:lnTo>
                  <a:lnTo>
                    <a:pt x="246" y="241"/>
                  </a:lnTo>
                  <a:lnTo>
                    <a:pt x="250" y="241"/>
                  </a:lnTo>
                  <a:lnTo>
                    <a:pt x="254" y="243"/>
                  </a:lnTo>
                  <a:lnTo>
                    <a:pt x="257" y="247"/>
                  </a:lnTo>
                  <a:lnTo>
                    <a:pt x="267" y="244"/>
                  </a:lnTo>
                  <a:lnTo>
                    <a:pt x="275" y="241"/>
                  </a:lnTo>
                  <a:lnTo>
                    <a:pt x="282" y="239"/>
                  </a:lnTo>
                  <a:lnTo>
                    <a:pt x="289" y="237"/>
                  </a:lnTo>
                  <a:lnTo>
                    <a:pt x="294" y="235"/>
                  </a:lnTo>
                  <a:lnTo>
                    <a:pt x="299" y="233"/>
                  </a:lnTo>
                  <a:lnTo>
                    <a:pt x="304" y="231"/>
                  </a:lnTo>
                  <a:lnTo>
                    <a:pt x="309" y="229"/>
                  </a:lnTo>
                  <a:lnTo>
                    <a:pt x="313" y="227"/>
                  </a:lnTo>
                  <a:lnTo>
                    <a:pt x="318" y="225"/>
                  </a:lnTo>
                  <a:lnTo>
                    <a:pt x="324" y="222"/>
                  </a:lnTo>
                  <a:lnTo>
                    <a:pt x="325" y="221"/>
                  </a:lnTo>
                  <a:lnTo>
                    <a:pt x="324" y="219"/>
                  </a:lnTo>
                  <a:lnTo>
                    <a:pt x="324" y="216"/>
                  </a:lnTo>
                  <a:lnTo>
                    <a:pt x="324" y="213"/>
                  </a:lnTo>
                  <a:lnTo>
                    <a:pt x="326" y="210"/>
                  </a:lnTo>
                  <a:lnTo>
                    <a:pt x="309" y="193"/>
                  </a:lnTo>
                  <a:lnTo>
                    <a:pt x="291" y="177"/>
                  </a:lnTo>
                  <a:lnTo>
                    <a:pt x="273" y="163"/>
                  </a:lnTo>
                  <a:lnTo>
                    <a:pt x="254" y="149"/>
                  </a:lnTo>
                  <a:lnTo>
                    <a:pt x="235" y="137"/>
                  </a:lnTo>
                  <a:close/>
                  <a:moveTo>
                    <a:pt x="264" y="136"/>
                  </a:moveTo>
                  <a:lnTo>
                    <a:pt x="244" y="137"/>
                  </a:lnTo>
                  <a:lnTo>
                    <a:pt x="262" y="149"/>
                  </a:lnTo>
                  <a:lnTo>
                    <a:pt x="280" y="162"/>
                  </a:lnTo>
                  <a:lnTo>
                    <a:pt x="297" y="176"/>
                  </a:lnTo>
                  <a:lnTo>
                    <a:pt x="314" y="191"/>
                  </a:lnTo>
                  <a:lnTo>
                    <a:pt x="330" y="207"/>
                  </a:lnTo>
                  <a:lnTo>
                    <a:pt x="331" y="207"/>
                  </a:lnTo>
                  <a:lnTo>
                    <a:pt x="333" y="207"/>
                  </a:lnTo>
                  <a:lnTo>
                    <a:pt x="334" y="207"/>
                  </a:lnTo>
                  <a:lnTo>
                    <a:pt x="335" y="207"/>
                  </a:lnTo>
                  <a:lnTo>
                    <a:pt x="336" y="195"/>
                  </a:lnTo>
                  <a:lnTo>
                    <a:pt x="337" y="183"/>
                  </a:lnTo>
                  <a:lnTo>
                    <a:pt x="337" y="172"/>
                  </a:lnTo>
                  <a:lnTo>
                    <a:pt x="337" y="161"/>
                  </a:lnTo>
                  <a:lnTo>
                    <a:pt x="337" y="149"/>
                  </a:lnTo>
                  <a:lnTo>
                    <a:pt x="336" y="149"/>
                  </a:lnTo>
                  <a:lnTo>
                    <a:pt x="333" y="148"/>
                  </a:lnTo>
                  <a:lnTo>
                    <a:pt x="329" y="146"/>
                  </a:lnTo>
                  <a:lnTo>
                    <a:pt x="327" y="143"/>
                  </a:lnTo>
                  <a:lnTo>
                    <a:pt x="327" y="139"/>
                  </a:lnTo>
                  <a:lnTo>
                    <a:pt x="327" y="139"/>
                  </a:lnTo>
                  <a:lnTo>
                    <a:pt x="305" y="137"/>
                  </a:lnTo>
                  <a:lnTo>
                    <a:pt x="284" y="136"/>
                  </a:lnTo>
                  <a:lnTo>
                    <a:pt x="264" y="136"/>
                  </a:lnTo>
                  <a:close/>
                  <a:moveTo>
                    <a:pt x="87" y="67"/>
                  </a:moveTo>
                  <a:lnTo>
                    <a:pt x="85" y="70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8" y="72"/>
                  </a:lnTo>
                  <a:lnTo>
                    <a:pt x="77" y="71"/>
                  </a:lnTo>
                  <a:lnTo>
                    <a:pt x="63" y="86"/>
                  </a:lnTo>
                  <a:lnTo>
                    <a:pt x="50" y="101"/>
                  </a:lnTo>
                  <a:lnTo>
                    <a:pt x="40" y="117"/>
                  </a:lnTo>
                  <a:lnTo>
                    <a:pt x="30" y="132"/>
                  </a:lnTo>
                  <a:lnTo>
                    <a:pt x="23" y="148"/>
                  </a:lnTo>
                  <a:lnTo>
                    <a:pt x="17" y="164"/>
                  </a:lnTo>
                  <a:lnTo>
                    <a:pt x="12" y="180"/>
                  </a:lnTo>
                  <a:lnTo>
                    <a:pt x="9" y="197"/>
                  </a:lnTo>
                  <a:lnTo>
                    <a:pt x="7" y="214"/>
                  </a:lnTo>
                  <a:lnTo>
                    <a:pt x="6" y="233"/>
                  </a:lnTo>
                  <a:lnTo>
                    <a:pt x="7" y="251"/>
                  </a:lnTo>
                  <a:lnTo>
                    <a:pt x="9" y="271"/>
                  </a:lnTo>
                  <a:lnTo>
                    <a:pt x="11" y="271"/>
                  </a:lnTo>
                  <a:lnTo>
                    <a:pt x="13" y="271"/>
                  </a:lnTo>
                  <a:lnTo>
                    <a:pt x="22" y="252"/>
                  </a:lnTo>
                  <a:lnTo>
                    <a:pt x="32" y="234"/>
                  </a:lnTo>
                  <a:lnTo>
                    <a:pt x="42" y="217"/>
                  </a:lnTo>
                  <a:lnTo>
                    <a:pt x="54" y="201"/>
                  </a:lnTo>
                  <a:lnTo>
                    <a:pt x="67" y="185"/>
                  </a:lnTo>
                  <a:lnTo>
                    <a:pt x="64" y="180"/>
                  </a:lnTo>
                  <a:lnTo>
                    <a:pt x="63" y="175"/>
                  </a:lnTo>
                  <a:lnTo>
                    <a:pt x="64" y="171"/>
                  </a:lnTo>
                  <a:lnTo>
                    <a:pt x="66" y="167"/>
                  </a:lnTo>
                  <a:lnTo>
                    <a:pt x="69" y="164"/>
                  </a:lnTo>
                  <a:lnTo>
                    <a:pt x="72" y="162"/>
                  </a:lnTo>
                  <a:lnTo>
                    <a:pt x="77" y="162"/>
                  </a:lnTo>
                  <a:lnTo>
                    <a:pt x="81" y="162"/>
                  </a:lnTo>
                  <a:lnTo>
                    <a:pt x="84" y="164"/>
                  </a:lnTo>
                  <a:lnTo>
                    <a:pt x="87" y="166"/>
                  </a:lnTo>
                  <a:lnTo>
                    <a:pt x="89" y="169"/>
                  </a:lnTo>
                  <a:lnTo>
                    <a:pt x="113" y="161"/>
                  </a:lnTo>
                  <a:lnTo>
                    <a:pt x="136" y="153"/>
                  </a:lnTo>
                  <a:lnTo>
                    <a:pt x="159" y="146"/>
                  </a:lnTo>
                  <a:lnTo>
                    <a:pt x="182" y="141"/>
                  </a:lnTo>
                  <a:lnTo>
                    <a:pt x="205" y="136"/>
                  </a:lnTo>
                  <a:lnTo>
                    <a:pt x="228" y="133"/>
                  </a:lnTo>
                  <a:lnTo>
                    <a:pt x="202" y="118"/>
                  </a:lnTo>
                  <a:lnTo>
                    <a:pt x="175" y="105"/>
                  </a:lnTo>
                  <a:lnTo>
                    <a:pt x="147" y="92"/>
                  </a:lnTo>
                  <a:lnTo>
                    <a:pt x="117" y="80"/>
                  </a:lnTo>
                  <a:lnTo>
                    <a:pt x="87" y="67"/>
                  </a:lnTo>
                  <a:close/>
                  <a:moveTo>
                    <a:pt x="148" y="61"/>
                  </a:moveTo>
                  <a:lnTo>
                    <a:pt x="130" y="61"/>
                  </a:lnTo>
                  <a:lnTo>
                    <a:pt x="112" y="62"/>
                  </a:lnTo>
                  <a:lnTo>
                    <a:pt x="93" y="64"/>
                  </a:lnTo>
                  <a:lnTo>
                    <a:pt x="119" y="75"/>
                  </a:lnTo>
                  <a:lnTo>
                    <a:pt x="144" y="85"/>
                  </a:lnTo>
                  <a:lnTo>
                    <a:pt x="168" y="96"/>
                  </a:lnTo>
                  <a:lnTo>
                    <a:pt x="192" y="107"/>
                  </a:lnTo>
                  <a:lnTo>
                    <a:pt x="214" y="119"/>
                  </a:lnTo>
                  <a:lnTo>
                    <a:pt x="237" y="132"/>
                  </a:lnTo>
                  <a:lnTo>
                    <a:pt x="258" y="131"/>
                  </a:lnTo>
                  <a:lnTo>
                    <a:pt x="281" y="130"/>
                  </a:lnTo>
                  <a:lnTo>
                    <a:pt x="304" y="132"/>
                  </a:lnTo>
                  <a:lnTo>
                    <a:pt x="329" y="134"/>
                  </a:lnTo>
                  <a:lnTo>
                    <a:pt x="329" y="133"/>
                  </a:lnTo>
                  <a:lnTo>
                    <a:pt x="319" y="125"/>
                  </a:lnTo>
                  <a:lnTo>
                    <a:pt x="310" y="116"/>
                  </a:lnTo>
                  <a:lnTo>
                    <a:pt x="301" y="109"/>
                  </a:lnTo>
                  <a:lnTo>
                    <a:pt x="293" y="103"/>
                  </a:lnTo>
                  <a:lnTo>
                    <a:pt x="285" y="96"/>
                  </a:lnTo>
                  <a:lnTo>
                    <a:pt x="277" y="90"/>
                  </a:lnTo>
                  <a:lnTo>
                    <a:pt x="268" y="84"/>
                  </a:lnTo>
                  <a:lnTo>
                    <a:pt x="259" y="78"/>
                  </a:lnTo>
                  <a:lnTo>
                    <a:pt x="249" y="72"/>
                  </a:lnTo>
                  <a:lnTo>
                    <a:pt x="247" y="73"/>
                  </a:lnTo>
                  <a:lnTo>
                    <a:pt x="245" y="75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36" y="72"/>
                  </a:lnTo>
                  <a:lnTo>
                    <a:pt x="234" y="70"/>
                  </a:lnTo>
                  <a:lnTo>
                    <a:pt x="233" y="66"/>
                  </a:lnTo>
                  <a:lnTo>
                    <a:pt x="215" y="64"/>
                  </a:lnTo>
                  <a:lnTo>
                    <a:pt x="198" y="63"/>
                  </a:lnTo>
                  <a:lnTo>
                    <a:pt x="181" y="61"/>
                  </a:lnTo>
                  <a:lnTo>
                    <a:pt x="164" y="61"/>
                  </a:lnTo>
                  <a:lnTo>
                    <a:pt x="148" y="61"/>
                  </a:lnTo>
                  <a:close/>
                  <a:moveTo>
                    <a:pt x="200" y="13"/>
                  </a:moveTo>
                  <a:lnTo>
                    <a:pt x="198" y="16"/>
                  </a:lnTo>
                  <a:lnTo>
                    <a:pt x="195" y="18"/>
                  </a:lnTo>
                  <a:lnTo>
                    <a:pt x="192" y="18"/>
                  </a:lnTo>
                  <a:lnTo>
                    <a:pt x="189" y="18"/>
                  </a:lnTo>
                  <a:lnTo>
                    <a:pt x="187" y="17"/>
                  </a:lnTo>
                  <a:lnTo>
                    <a:pt x="185" y="15"/>
                  </a:lnTo>
                  <a:lnTo>
                    <a:pt x="173" y="20"/>
                  </a:lnTo>
                  <a:lnTo>
                    <a:pt x="161" y="24"/>
                  </a:lnTo>
                  <a:lnTo>
                    <a:pt x="150" y="29"/>
                  </a:lnTo>
                  <a:lnTo>
                    <a:pt x="139" y="34"/>
                  </a:lnTo>
                  <a:lnTo>
                    <a:pt x="129" y="39"/>
                  </a:lnTo>
                  <a:lnTo>
                    <a:pt x="118" y="45"/>
                  </a:lnTo>
                  <a:lnTo>
                    <a:pt x="107" y="52"/>
                  </a:lnTo>
                  <a:lnTo>
                    <a:pt x="95" y="59"/>
                  </a:lnTo>
                  <a:lnTo>
                    <a:pt x="114" y="57"/>
                  </a:lnTo>
                  <a:lnTo>
                    <a:pt x="132" y="56"/>
                  </a:lnTo>
                  <a:lnTo>
                    <a:pt x="149" y="55"/>
                  </a:lnTo>
                  <a:lnTo>
                    <a:pt x="166" y="56"/>
                  </a:lnTo>
                  <a:lnTo>
                    <a:pt x="182" y="56"/>
                  </a:lnTo>
                  <a:lnTo>
                    <a:pt x="199" y="57"/>
                  </a:lnTo>
                  <a:lnTo>
                    <a:pt x="216" y="59"/>
                  </a:lnTo>
                  <a:lnTo>
                    <a:pt x="234" y="61"/>
                  </a:lnTo>
                  <a:lnTo>
                    <a:pt x="236" y="59"/>
                  </a:lnTo>
                  <a:lnTo>
                    <a:pt x="239" y="57"/>
                  </a:lnTo>
                  <a:lnTo>
                    <a:pt x="242" y="57"/>
                  </a:lnTo>
                  <a:lnTo>
                    <a:pt x="246" y="57"/>
                  </a:lnTo>
                  <a:lnTo>
                    <a:pt x="249" y="60"/>
                  </a:lnTo>
                  <a:lnTo>
                    <a:pt x="251" y="62"/>
                  </a:lnTo>
                  <a:lnTo>
                    <a:pt x="251" y="66"/>
                  </a:lnTo>
                  <a:lnTo>
                    <a:pt x="251" y="67"/>
                  </a:lnTo>
                  <a:lnTo>
                    <a:pt x="273" y="81"/>
                  </a:lnTo>
                  <a:lnTo>
                    <a:pt x="282" y="88"/>
                  </a:lnTo>
                  <a:lnTo>
                    <a:pt x="300" y="102"/>
                  </a:lnTo>
                  <a:lnTo>
                    <a:pt x="309" y="109"/>
                  </a:lnTo>
                  <a:lnTo>
                    <a:pt x="320" y="118"/>
                  </a:lnTo>
                  <a:lnTo>
                    <a:pt x="305" y="100"/>
                  </a:lnTo>
                  <a:lnTo>
                    <a:pt x="289" y="82"/>
                  </a:lnTo>
                  <a:lnTo>
                    <a:pt x="273" y="66"/>
                  </a:lnTo>
                  <a:lnTo>
                    <a:pt x="256" y="51"/>
                  </a:lnTo>
                  <a:lnTo>
                    <a:pt x="238" y="37"/>
                  </a:lnTo>
                  <a:lnTo>
                    <a:pt x="220" y="25"/>
                  </a:lnTo>
                  <a:lnTo>
                    <a:pt x="200" y="13"/>
                  </a:lnTo>
                  <a:close/>
                  <a:moveTo>
                    <a:pt x="192" y="0"/>
                  </a:moveTo>
                  <a:lnTo>
                    <a:pt x="195" y="0"/>
                  </a:lnTo>
                  <a:lnTo>
                    <a:pt x="198" y="2"/>
                  </a:lnTo>
                  <a:lnTo>
                    <a:pt x="200" y="4"/>
                  </a:lnTo>
                  <a:lnTo>
                    <a:pt x="201" y="8"/>
                  </a:lnTo>
                  <a:lnTo>
                    <a:pt x="223" y="21"/>
                  </a:lnTo>
                  <a:lnTo>
                    <a:pt x="244" y="35"/>
                  </a:lnTo>
                  <a:lnTo>
                    <a:pt x="264" y="51"/>
                  </a:lnTo>
                  <a:lnTo>
                    <a:pt x="283" y="69"/>
                  </a:lnTo>
                  <a:lnTo>
                    <a:pt x="301" y="88"/>
                  </a:lnTo>
                  <a:lnTo>
                    <a:pt x="318" y="108"/>
                  </a:lnTo>
                  <a:lnTo>
                    <a:pt x="335" y="130"/>
                  </a:lnTo>
                  <a:lnTo>
                    <a:pt x="336" y="130"/>
                  </a:lnTo>
                  <a:lnTo>
                    <a:pt x="340" y="131"/>
                  </a:lnTo>
                  <a:lnTo>
                    <a:pt x="343" y="133"/>
                  </a:lnTo>
                  <a:lnTo>
                    <a:pt x="345" y="136"/>
                  </a:lnTo>
                  <a:lnTo>
                    <a:pt x="345" y="139"/>
                  </a:lnTo>
                  <a:lnTo>
                    <a:pt x="345" y="142"/>
                  </a:lnTo>
                  <a:lnTo>
                    <a:pt x="344" y="144"/>
                  </a:lnTo>
                  <a:lnTo>
                    <a:pt x="342" y="146"/>
                  </a:lnTo>
                  <a:lnTo>
                    <a:pt x="343" y="160"/>
                  </a:lnTo>
                  <a:lnTo>
                    <a:pt x="343" y="172"/>
                  </a:lnTo>
                  <a:lnTo>
                    <a:pt x="342" y="184"/>
                  </a:lnTo>
                  <a:lnTo>
                    <a:pt x="341" y="197"/>
                  </a:lnTo>
                  <a:lnTo>
                    <a:pt x="340" y="210"/>
                  </a:lnTo>
                  <a:lnTo>
                    <a:pt x="341" y="213"/>
                  </a:lnTo>
                  <a:lnTo>
                    <a:pt x="342" y="216"/>
                  </a:lnTo>
                  <a:lnTo>
                    <a:pt x="341" y="220"/>
                  </a:lnTo>
                  <a:lnTo>
                    <a:pt x="339" y="223"/>
                  </a:lnTo>
                  <a:lnTo>
                    <a:pt x="336" y="225"/>
                  </a:lnTo>
                  <a:lnTo>
                    <a:pt x="333" y="225"/>
                  </a:lnTo>
                  <a:lnTo>
                    <a:pt x="331" y="225"/>
                  </a:lnTo>
                  <a:lnTo>
                    <a:pt x="330" y="225"/>
                  </a:lnTo>
                  <a:lnTo>
                    <a:pt x="326" y="227"/>
                  </a:lnTo>
                  <a:lnTo>
                    <a:pt x="320" y="230"/>
                  </a:lnTo>
                  <a:lnTo>
                    <a:pt x="310" y="234"/>
                  </a:lnTo>
                  <a:lnTo>
                    <a:pt x="306" y="236"/>
                  </a:lnTo>
                  <a:lnTo>
                    <a:pt x="301" y="238"/>
                  </a:lnTo>
                  <a:lnTo>
                    <a:pt x="296" y="240"/>
                  </a:lnTo>
                  <a:lnTo>
                    <a:pt x="291" y="242"/>
                  </a:lnTo>
                  <a:lnTo>
                    <a:pt x="285" y="244"/>
                  </a:lnTo>
                  <a:lnTo>
                    <a:pt x="277" y="246"/>
                  </a:lnTo>
                  <a:lnTo>
                    <a:pt x="269" y="249"/>
                  </a:lnTo>
                  <a:lnTo>
                    <a:pt x="259" y="252"/>
                  </a:lnTo>
                  <a:lnTo>
                    <a:pt x="259" y="253"/>
                  </a:lnTo>
                  <a:lnTo>
                    <a:pt x="259" y="254"/>
                  </a:lnTo>
                  <a:lnTo>
                    <a:pt x="259" y="259"/>
                  </a:lnTo>
                  <a:lnTo>
                    <a:pt x="257" y="262"/>
                  </a:lnTo>
                  <a:lnTo>
                    <a:pt x="254" y="265"/>
                  </a:lnTo>
                  <a:lnTo>
                    <a:pt x="250" y="267"/>
                  </a:lnTo>
                  <a:lnTo>
                    <a:pt x="246" y="268"/>
                  </a:lnTo>
                  <a:lnTo>
                    <a:pt x="242" y="267"/>
                  </a:lnTo>
                  <a:lnTo>
                    <a:pt x="238" y="265"/>
                  </a:lnTo>
                  <a:lnTo>
                    <a:pt x="235" y="262"/>
                  </a:lnTo>
                  <a:lnTo>
                    <a:pt x="233" y="259"/>
                  </a:lnTo>
                  <a:lnTo>
                    <a:pt x="232" y="254"/>
                  </a:lnTo>
                  <a:lnTo>
                    <a:pt x="233" y="251"/>
                  </a:lnTo>
                  <a:lnTo>
                    <a:pt x="234" y="248"/>
                  </a:lnTo>
                  <a:lnTo>
                    <a:pt x="218" y="241"/>
                  </a:lnTo>
                  <a:lnTo>
                    <a:pt x="204" y="235"/>
                  </a:lnTo>
                  <a:lnTo>
                    <a:pt x="190" y="229"/>
                  </a:lnTo>
                  <a:lnTo>
                    <a:pt x="178" y="223"/>
                  </a:lnTo>
                  <a:lnTo>
                    <a:pt x="165" y="217"/>
                  </a:lnTo>
                  <a:lnTo>
                    <a:pt x="158" y="236"/>
                  </a:lnTo>
                  <a:lnTo>
                    <a:pt x="150" y="254"/>
                  </a:lnTo>
                  <a:lnTo>
                    <a:pt x="166" y="267"/>
                  </a:lnTo>
                  <a:lnTo>
                    <a:pt x="184" y="279"/>
                  </a:lnTo>
                  <a:lnTo>
                    <a:pt x="187" y="277"/>
                  </a:lnTo>
                  <a:lnTo>
                    <a:pt x="190" y="276"/>
                  </a:lnTo>
                  <a:lnTo>
                    <a:pt x="193" y="277"/>
                  </a:lnTo>
                  <a:lnTo>
                    <a:pt x="196" y="279"/>
                  </a:lnTo>
                  <a:lnTo>
                    <a:pt x="198" y="282"/>
                  </a:lnTo>
                  <a:lnTo>
                    <a:pt x="199" y="286"/>
                  </a:lnTo>
                  <a:lnTo>
                    <a:pt x="198" y="289"/>
                  </a:lnTo>
                  <a:lnTo>
                    <a:pt x="196" y="292"/>
                  </a:lnTo>
                  <a:lnTo>
                    <a:pt x="193" y="294"/>
                  </a:lnTo>
                  <a:lnTo>
                    <a:pt x="190" y="295"/>
                  </a:lnTo>
                  <a:lnTo>
                    <a:pt x="186" y="294"/>
                  </a:lnTo>
                  <a:lnTo>
                    <a:pt x="183" y="292"/>
                  </a:lnTo>
                  <a:lnTo>
                    <a:pt x="175" y="294"/>
                  </a:lnTo>
                  <a:lnTo>
                    <a:pt x="157" y="298"/>
                  </a:lnTo>
                  <a:lnTo>
                    <a:pt x="147" y="300"/>
                  </a:lnTo>
                  <a:lnTo>
                    <a:pt x="136" y="302"/>
                  </a:lnTo>
                  <a:lnTo>
                    <a:pt x="124" y="303"/>
                  </a:lnTo>
                  <a:lnTo>
                    <a:pt x="123" y="306"/>
                  </a:lnTo>
                  <a:lnTo>
                    <a:pt x="120" y="309"/>
                  </a:lnTo>
                  <a:lnTo>
                    <a:pt x="118" y="310"/>
                  </a:lnTo>
                  <a:lnTo>
                    <a:pt x="115" y="311"/>
                  </a:lnTo>
                  <a:lnTo>
                    <a:pt x="111" y="310"/>
                  </a:lnTo>
                  <a:lnTo>
                    <a:pt x="107" y="307"/>
                  </a:lnTo>
                  <a:lnTo>
                    <a:pt x="106" y="304"/>
                  </a:lnTo>
                  <a:lnTo>
                    <a:pt x="93" y="302"/>
                  </a:lnTo>
                  <a:lnTo>
                    <a:pt x="81" y="300"/>
                  </a:lnTo>
                  <a:lnTo>
                    <a:pt x="71" y="298"/>
                  </a:lnTo>
                  <a:lnTo>
                    <a:pt x="61" y="296"/>
                  </a:lnTo>
                  <a:lnTo>
                    <a:pt x="51" y="294"/>
                  </a:lnTo>
                  <a:lnTo>
                    <a:pt x="40" y="291"/>
                  </a:lnTo>
                  <a:lnTo>
                    <a:pt x="29" y="289"/>
                  </a:lnTo>
                  <a:lnTo>
                    <a:pt x="17" y="285"/>
                  </a:lnTo>
                  <a:lnTo>
                    <a:pt x="15" y="287"/>
                  </a:lnTo>
                  <a:lnTo>
                    <a:pt x="13" y="289"/>
                  </a:lnTo>
                  <a:lnTo>
                    <a:pt x="9" y="289"/>
                  </a:lnTo>
                  <a:lnTo>
                    <a:pt x="6" y="289"/>
                  </a:lnTo>
                  <a:lnTo>
                    <a:pt x="3" y="286"/>
                  </a:lnTo>
                  <a:lnTo>
                    <a:pt x="1" y="284"/>
                  </a:lnTo>
                  <a:lnTo>
                    <a:pt x="0" y="280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2"/>
                  </a:lnTo>
                  <a:lnTo>
                    <a:pt x="2" y="252"/>
                  </a:lnTo>
                  <a:lnTo>
                    <a:pt x="1" y="233"/>
                  </a:lnTo>
                  <a:lnTo>
                    <a:pt x="1" y="215"/>
                  </a:lnTo>
                  <a:lnTo>
                    <a:pt x="3" y="197"/>
                  </a:lnTo>
                  <a:lnTo>
                    <a:pt x="6" y="180"/>
                  </a:lnTo>
                  <a:lnTo>
                    <a:pt x="11" y="163"/>
                  </a:lnTo>
                  <a:lnTo>
                    <a:pt x="17" y="147"/>
                  </a:lnTo>
                  <a:lnTo>
                    <a:pt x="25" y="131"/>
                  </a:lnTo>
                  <a:lnTo>
                    <a:pt x="35" y="115"/>
                  </a:lnTo>
                  <a:lnTo>
                    <a:pt x="45" y="99"/>
                  </a:lnTo>
                  <a:lnTo>
                    <a:pt x="58" y="84"/>
                  </a:lnTo>
                  <a:lnTo>
                    <a:pt x="72" y="68"/>
                  </a:lnTo>
                  <a:lnTo>
                    <a:pt x="71" y="66"/>
                  </a:lnTo>
                  <a:lnTo>
                    <a:pt x="70" y="62"/>
                  </a:lnTo>
                  <a:lnTo>
                    <a:pt x="71" y="59"/>
                  </a:lnTo>
                  <a:lnTo>
                    <a:pt x="73" y="56"/>
                  </a:lnTo>
                  <a:lnTo>
                    <a:pt x="76" y="54"/>
                  </a:lnTo>
                  <a:lnTo>
                    <a:pt x="79" y="53"/>
                  </a:lnTo>
                  <a:lnTo>
                    <a:pt x="82" y="54"/>
                  </a:lnTo>
                  <a:lnTo>
                    <a:pt x="85" y="55"/>
                  </a:lnTo>
                  <a:lnTo>
                    <a:pt x="87" y="57"/>
                  </a:lnTo>
                  <a:lnTo>
                    <a:pt x="100" y="49"/>
                  </a:lnTo>
                  <a:lnTo>
                    <a:pt x="112" y="43"/>
                  </a:lnTo>
                  <a:lnTo>
                    <a:pt x="124" y="36"/>
                  </a:lnTo>
                  <a:lnTo>
                    <a:pt x="135" y="31"/>
                  </a:lnTo>
                  <a:lnTo>
                    <a:pt x="146" y="25"/>
                  </a:lnTo>
                  <a:lnTo>
                    <a:pt x="158" y="20"/>
                  </a:lnTo>
                  <a:lnTo>
                    <a:pt x="170" y="15"/>
                  </a:lnTo>
                  <a:lnTo>
                    <a:pt x="183" y="10"/>
                  </a:lnTo>
                  <a:lnTo>
                    <a:pt x="183" y="10"/>
                  </a:lnTo>
                  <a:lnTo>
                    <a:pt x="183" y="9"/>
                  </a:lnTo>
                  <a:lnTo>
                    <a:pt x="183" y="5"/>
                  </a:lnTo>
                  <a:lnTo>
                    <a:pt x="186" y="3"/>
                  </a:lnTo>
                  <a:lnTo>
                    <a:pt x="189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14" y="2715"/>
              <a:ext cx="102" cy="161"/>
            </a:xfrm>
            <a:custGeom>
              <a:avLst/>
              <a:gdLst/>
              <a:ahLst/>
              <a:cxnLst>
                <a:cxn ang="0">
                  <a:pos x="33" y="70"/>
                </a:cxn>
                <a:cxn ang="0">
                  <a:pos x="53" y="69"/>
                </a:cxn>
                <a:cxn ang="0">
                  <a:pos x="59" y="65"/>
                </a:cxn>
                <a:cxn ang="0">
                  <a:pos x="63" y="58"/>
                </a:cxn>
                <a:cxn ang="0">
                  <a:pos x="65" y="50"/>
                </a:cxn>
                <a:cxn ang="0">
                  <a:pos x="65" y="40"/>
                </a:cxn>
                <a:cxn ang="0">
                  <a:pos x="62" y="31"/>
                </a:cxn>
                <a:cxn ang="0">
                  <a:pos x="56" y="26"/>
                </a:cxn>
                <a:cxn ang="0">
                  <a:pos x="48" y="25"/>
                </a:cxn>
                <a:cxn ang="0">
                  <a:pos x="0" y="0"/>
                </a:cxn>
                <a:cxn ang="0">
                  <a:pos x="69" y="1"/>
                </a:cxn>
                <a:cxn ang="0">
                  <a:pos x="82" y="5"/>
                </a:cxn>
                <a:cxn ang="0">
                  <a:pos x="91" y="13"/>
                </a:cxn>
                <a:cxn ang="0">
                  <a:pos x="97" y="26"/>
                </a:cxn>
                <a:cxn ang="0">
                  <a:pos x="99" y="42"/>
                </a:cxn>
                <a:cxn ang="0">
                  <a:pos x="98" y="56"/>
                </a:cxn>
                <a:cxn ang="0">
                  <a:pos x="93" y="68"/>
                </a:cxn>
                <a:cxn ang="0">
                  <a:pos x="83" y="77"/>
                </a:cxn>
                <a:cxn ang="0">
                  <a:pos x="70" y="82"/>
                </a:cxn>
                <a:cxn ang="0">
                  <a:pos x="72" y="82"/>
                </a:cxn>
                <a:cxn ang="0">
                  <a:pos x="78" y="84"/>
                </a:cxn>
                <a:cxn ang="0">
                  <a:pos x="85" y="86"/>
                </a:cxn>
                <a:cxn ang="0">
                  <a:pos x="92" y="92"/>
                </a:cxn>
                <a:cxn ang="0">
                  <a:pos x="97" y="100"/>
                </a:cxn>
                <a:cxn ang="0">
                  <a:pos x="98" y="114"/>
                </a:cxn>
                <a:cxn ang="0">
                  <a:pos x="99" y="124"/>
                </a:cxn>
                <a:cxn ang="0">
                  <a:pos x="99" y="139"/>
                </a:cxn>
                <a:cxn ang="0">
                  <a:pos x="101" y="152"/>
                </a:cxn>
                <a:cxn ang="0">
                  <a:pos x="102" y="161"/>
                </a:cxn>
                <a:cxn ang="0">
                  <a:pos x="67" y="153"/>
                </a:cxn>
                <a:cxn ang="0">
                  <a:pos x="66" y="120"/>
                </a:cxn>
                <a:cxn ang="0">
                  <a:pos x="65" y="111"/>
                </a:cxn>
                <a:cxn ang="0">
                  <a:pos x="63" y="103"/>
                </a:cxn>
                <a:cxn ang="0">
                  <a:pos x="58" y="98"/>
                </a:cxn>
                <a:cxn ang="0">
                  <a:pos x="48" y="95"/>
                </a:cxn>
                <a:cxn ang="0">
                  <a:pos x="33" y="94"/>
                </a:cxn>
                <a:cxn ang="0">
                  <a:pos x="0" y="161"/>
                </a:cxn>
              </a:cxnLst>
              <a:rect l="0" t="0" r="r" b="b"/>
              <a:pathLst>
                <a:path w="102" h="161">
                  <a:moveTo>
                    <a:pt x="33" y="25"/>
                  </a:moveTo>
                  <a:lnTo>
                    <a:pt x="33" y="70"/>
                  </a:lnTo>
                  <a:lnTo>
                    <a:pt x="48" y="70"/>
                  </a:lnTo>
                  <a:lnTo>
                    <a:pt x="53" y="69"/>
                  </a:lnTo>
                  <a:lnTo>
                    <a:pt x="56" y="68"/>
                  </a:lnTo>
                  <a:lnTo>
                    <a:pt x="59" y="65"/>
                  </a:lnTo>
                  <a:lnTo>
                    <a:pt x="62" y="62"/>
                  </a:lnTo>
                  <a:lnTo>
                    <a:pt x="63" y="58"/>
                  </a:lnTo>
                  <a:lnTo>
                    <a:pt x="64" y="54"/>
                  </a:lnTo>
                  <a:lnTo>
                    <a:pt x="65" y="50"/>
                  </a:lnTo>
                  <a:lnTo>
                    <a:pt x="65" y="46"/>
                  </a:lnTo>
                  <a:lnTo>
                    <a:pt x="65" y="40"/>
                  </a:lnTo>
                  <a:lnTo>
                    <a:pt x="64" y="35"/>
                  </a:lnTo>
                  <a:lnTo>
                    <a:pt x="62" y="31"/>
                  </a:lnTo>
                  <a:lnTo>
                    <a:pt x="59" y="28"/>
                  </a:lnTo>
                  <a:lnTo>
                    <a:pt x="56" y="26"/>
                  </a:lnTo>
                  <a:lnTo>
                    <a:pt x="52" y="25"/>
                  </a:lnTo>
                  <a:lnTo>
                    <a:pt x="48" y="25"/>
                  </a:lnTo>
                  <a:lnTo>
                    <a:pt x="33" y="25"/>
                  </a:lnTo>
                  <a:close/>
                  <a:moveTo>
                    <a:pt x="0" y="0"/>
                  </a:moveTo>
                  <a:lnTo>
                    <a:pt x="62" y="0"/>
                  </a:lnTo>
                  <a:lnTo>
                    <a:pt x="69" y="1"/>
                  </a:lnTo>
                  <a:lnTo>
                    <a:pt x="76" y="2"/>
                  </a:lnTo>
                  <a:lnTo>
                    <a:pt x="82" y="5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5" y="19"/>
                  </a:lnTo>
                  <a:lnTo>
                    <a:pt x="97" y="26"/>
                  </a:lnTo>
                  <a:lnTo>
                    <a:pt x="99" y="34"/>
                  </a:lnTo>
                  <a:lnTo>
                    <a:pt x="99" y="42"/>
                  </a:lnTo>
                  <a:lnTo>
                    <a:pt x="99" y="50"/>
                  </a:lnTo>
                  <a:lnTo>
                    <a:pt x="98" y="56"/>
                  </a:lnTo>
                  <a:lnTo>
                    <a:pt x="96" y="63"/>
                  </a:lnTo>
                  <a:lnTo>
                    <a:pt x="93" y="68"/>
                  </a:lnTo>
                  <a:lnTo>
                    <a:pt x="89" y="73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0" y="82"/>
                  </a:lnTo>
                  <a:lnTo>
                    <a:pt x="70" y="82"/>
                  </a:lnTo>
                  <a:lnTo>
                    <a:pt x="72" y="82"/>
                  </a:lnTo>
                  <a:lnTo>
                    <a:pt x="75" y="83"/>
                  </a:lnTo>
                  <a:lnTo>
                    <a:pt x="78" y="84"/>
                  </a:lnTo>
                  <a:lnTo>
                    <a:pt x="82" y="85"/>
                  </a:lnTo>
                  <a:lnTo>
                    <a:pt x="85" y="86"/>
                  </a:lnTo>
                  <a:lnTo>
                    <a:pt x="89" y="88"/>
                  </a:lnTo>
                  <a:lnTo>
                    <a:pt x="92" y="92"/>
                  </a:lnTo>
                  <a:lnTo>
                    <a:pt x="94" y="96"/>
                  </a:lnTo>
                  <a:lnTo>
                    <a:pt x="97" y="100"/>
                  </a:lnTo>
                  <a:lnTo>
                    <a:pt x="98" y="106"/>
                  </a:lnTo>
                  <a:lnTo>
                    <a:pt x="98" y="114"/>
                  </a:lnTo>
                  <a:lnTo>
                    <a:pt x="98" y="118"/>
                  </a:lnTo>
                  <a:lnTo>
                    <a:pt x="99" y="124"/>
                  </a:lnTo>
                  <a:lnTo>
                    <a:pt x="99" y="131"/>
                  </a:lnTo>
                  <a:lnTo>
                    <a:pt x="99" y="139"/>
                  </a:lnTo>
                  <a:lnTo>
                    <a:pt x="100" y="146"/>
                  </a:lnTo>
                  <a:lnTo>
                    <a:pt x="101" y="152"/>
                  </a:lnTo>
                  <a:lnTo>
                    <a:pt x="102" y="157"/>
                  </a:lnTo>
                  <a:lnTo>
                    <a:pt x="102" y="161"/>
                  </a:lnTo>
                  <a:lnTo>
                    <a:pt x="70" y="161"/>
                  </a:lnTo>
                  <a:lnTo>
                    <a:pt x="67" y="153"/>
                  </a:lnTo>
                  <a:lnTo>
                    <a:pt x="66" y="145"/>
                  </a:lnTo>
                  <a:lnTo>
                    <a:pt x="66" y="120"/>
                  </a:lnTo>
                  <a:lnTo>
                    <a:pt x="66" y="115"/>
                  </a:lnTo>
                  <a:lnTo>
                    <a:pt x="65" y="111"/>
                  </a:lnTo>
                  <a:lnTo>
                    <a:pt x="64" y="107"/>
                  </a:lnTo>
                  <a:lnTo>
                    <a:pt x="63" y="103"/>
                  </a:lnTo>
                  <a:lnTo>
                    <a:pt x="61" y="100"/>
                  </a:lnTo>
                  <a:lnTo>
                    <a:pt x="58" y="98"/>
                  </a:lnTo>
                  <a:lnTo>
                    <a:pt x="53" y="96"/>
                  </a:lnTo>
                  <a:lnTo>
                    <a:pt x="48" y="95"/>
                  </a:lnTo>
                  <a:lnTo>
                    <a:pt x="42" y="94"/>
                  </a:lnTo>
                  <a:lnTo>
                    <a:pt x="33" y="94"/>
                  </a:lnTo>
                  <a:lnTo>
                    <a:pt x="33" y="16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38" y="2715"/>
              <a:ext cx="120" cy="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88" y="112"/>
                </a:cxn>
                <a:cxn ang="0">
                  <a:pos x="88" y="112"/>
                </a:cxn>
                <a:cxn ang="0">
                  <a:pos x="88" y="0"/>
                </a:cxn>
                <a:cxn ang="0">
                  <a:pos x="120" y="0"/>
                </a:cxn>
                <a:cxn ang="0">
                  <a:pos x="120" y="161"/>
                </a:cxn>
                <a:cxn ang="0">
                  <a:pos x="76" y="161"/>
                </a:cxn>
                <a:cxn ang="0">
                  <a:pos x="32" y="43"/>
                </a:cxn>
                <a:cxn ang="0">
                  <a:pos x="32" y="43"/>
                </a:cxn>
                <a:cxn ang="0">
                  <a:pos x="32" y="161"/>
                </a:cxn>
                <a:cxn ang="0">
                  <a:pos x="0" y="161"/>
                </a:cxn>
                <a:cxn ang="0">
                  <a:pos x="0" y="0"/>
                </a:cxn>
              </a:cxnLst>
              <a:rect l="0" t="0" r="r" b="b"/>
              <a:pathLst>
                <a:path w="120" h="161">
                  <a:moveTo>
                    <a:pt x="0" y="0"/>
                  </a:moveTo>
                  <a:lnTo>
                    <a:pt x="45" y="0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8" y="0"/>
                  </a:lnTo>
                  <a:lnTo>
                    <a:pt x="120" y="0"/>
                  </a:lnTo>
                  <a:lnTo>
                    <a:pt x="120" y="161"/>
                  </a:lnTo>
                  <a:lnTo>
                    <a:pt x="76" y="161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16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886" y="2715"/>
              <a:ext cx="103" cy="161"/>
            </a:xfrm>
            <a:custGeom>
              <a:avLst/>
              <a:gdLst/>
              <a:ahLst/>
              <a:cxnLst>
                <a:cxn ang="0">
                  <a:pos x="34" y="25"/>
                </a:cxn>
                <a:cxn ang="0">
                  <a:pos x="34" y="71"/>
                </a:cxn>
                <a:cxn ang="0">
                  <a:pos x="53" y="71"/>
                </a:cxn>
                <a:cxn ang="0">
                  <a:pos x="57" y="70"/>
                </a:cxn>
                <a:cxn ang="0">
                  <a:pos x="61" y="68"/>
                </a:cxn>
                <a:cxn ang="0">
                  <a:pos x="65" y="64"/>
                </a:cxn>
                <a:cxn ang="0">
                  <a:pos x="67" y="60"/>
                </a:cxn>
                <a:cxn ang="0">
                  <a:pos x="69" y="54"/>
                </a:cxn>
                <a:cxn ang="0">
                  <a:pos x="69" y="49"/>
                </a:cxn>
                <a:cxn ang="0">
                  <a:pos x="69" y="40"/>
                </a:cxn>
                <a:cxn ang="0">
                  <a:pos x="67" y="36"/>
                </a:cxn>
                <a:cxn ang="0">
                  <a:pos x="66" y="32"/>
                </a:cxn>
                <a:cxn ang="0">
                  <a:pos x="63" y="29"/>
                </a:cxn>
                <a:cxn ang="0">
                  <a:pos x="60" y="27"/>
                </a:cxn>
                <a:cxn ang="0">
                  <a:pos x="56" y="25"/>
                </a:cxn>
                <a:cxn ang="0">
                  <a:pos x="51" y="25"/>
                </a:cxn>
                <a:cxn ang="0">
                  <a:pos x="34" y="25"/>
                </a:cxn>
                <a:cxn ang="0">
                  <a:pos x="0" y="0"/>
                </a:cxn>
                <a:cxn ang="0">
                  <a:pos x="61" y="0"/>
                </a:cxn>
                <a:cxn ang="0">
                  <a:pos x="69" y="1"/>
                </a:cxn>
                <a:cxn ang="0">
                  <a:pos x="77" y="2"/>
                </a:cxn>
                <a:cxn ang="0">
                  <a:pos x="83" y="5"/>
                </a:cxn>
                <a:cxn ang="0">
                  <a:pos x="89" y="9"/>
                </a:cxn>
                <a:cxn ang="0">
                  <a:pos x="94" y="13"/>
                </a:cxn>
                <a:cxn ang="0">
                  <a:pos x="97" y="19"/>
                </a:cxn>
                <a:cxn ang="0">
                  <a:pos x="100" y="25"/>
                </a:cxn>
                <a:cxn ang="0">
                  <a:pos x="102" y="32"/>
                </a:cxn>
                <a:cxn ang="0">
                  <a:pos x="103" y="40"/>
                </a:cxn>
                <a:cxn ang="0">
                  <a:pos x="103" y="48"/>
                </a:cxn>
                <a:cxn ang="0">
                  <a:pos x="103" y="52"/>
                </a:cxn>
                <a:cxn ang="0">
                  <a:pos x="103" y="57"/>
                </a:cxn>
                <a:cxn ang="0">
                  <a:pos x="102" y="62"/>
                </a:cxn>
                <a:cxn ang="0">
                  <a:pos x="101" y="67"/>
                </a:cxn>
                <a:cxn ang="0">
                  <a:pos x="99" y="72"/>
                </a:cxn>
                <a:cxn ang="0">
                  <a:pos x="97" y="76"/>
                </a:cxn>
                <a:cxn ang="0">
                  <a:pos x="95" y="81"/>
                </a:cxn>
                <a:cxn ang="0">
                  <a:pos x="91" y="85"/>
                </a:cxn>
                <a:cxn ang="0">
                  <a:pos x="86" y="88"/>
                </a:cxn>
                <a:cxn ang="0">
                  <a:pos x="81" y="92"/>
                </a:cxn>
                <a:cxn ang="0">
                  <a:pos x="75" y="94"/>
                </a:cxn>
                <a:cxn ang="0">
                  <a:pos x="67" y="95"/>
                </a:cxn>
                <a:cxn ang="0">
                  <a:pos x="59" y="96"/>
                </a:cxn>
                <a:cxn ang="0">
                  <a:pos x="34" y="96"/>
                </a:cxn>
                <a:cxn ang="0">
                  <a:pos x="34" y="161"/>
                </a:cxn>
                <a:cxn ang="0">
                  <a:pos x="0" y="161"/>
                </a:cxn>
                <a:cxn ang="0">
                  <a:pos x="0" y="0"/>
                </a:cxn>
              </a:cxnLst>
              <a:rect l="0" t="0" r="r" b="b"/>
              <a:pathLst>
                <a:path w="103" h="161">
                  <a:moveTo>
                    <a:pt x="34" y="25"/>
                  </a:moveTo>
                  <a:lnTo>
                    <a:pt x="34" y="71"/>
                  </a:lnTo>
                  <a:lnTo>
                    <a:pt x="53" y="71"/>
                  </a:lnTo>
                  <a:lnTo>
                    <a:pt x="57" y="70"/>
                  </a:lnTo>
                  <a:lnTo>
                    <a:pt x="61" y="68"/>
                  </a:lnTo>
                  <a:lnTo>
                    <a:pt x="65" y="64"/>
                  </a:lnTo>
                  <a:lnTo>
                    <a:pt x="67" y="60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0"/>
                  </a:lnTo>
                  <a:lnTo>
                    <a:pt x="67" y="36"/>
                  </a:lnTo>
                  <a:lnTo>
                    <a:pt x="66" y="32"/>
                  </a:lnTo>
                  <a:lnTo>
                    <a:pt x="63" y="29"/>
                  </a:lnTo>
                  <a:lnTo>
                    <a:pt x="60" y="27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34" y="25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9" y="1"/>
                  </a:lnTo>
                  <a:lnTo>
                    <a:pt x="77" y="2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4" y="13"/>
                  </a:lnTo>
                  <a:lnTo>
                    <a:pt x="97" y="19"/>
                  </a:lnTo>
                  <a:lnTo>
                    <a:pt x="100" y="25"/>
                  </a:lnTo>
                  <a:lnTo>
                    <a:pt x="102" y="32"/>
                  </a:lnTo>
                  <a:lnTo>
                    <a:pt x="103" y="40"/>
                  </a:lnTo>
                  <a:lnTo>
                    <a:pt x="103" y="48"/>
                  </a:lnTo>
                  <a:lnTo>
                    <a:pt x="103" y="52"/>
                  </a:lnTo>
                  <a:lnTo>
                    <a:pt x="103" y="57"/>
                  </a:lnTo>
                  <a:lnTo>
                    <a:pt x="102" y="62"/>
                  </a:lnTo>
                  <a:lnTo>
                    <a:pt x="101" y="67"/>
                  </a:lnTo>
                  <a:lnTo>
                    <a:pt x="99" y="72"/>
                  </a:lnTo>
                  <a:lnTo>
                    <a:pt x="97" y="76"/>
                  </a:lnTo>
                  <a:lnTo>
                    <a:pt x="95" y="81"/>
                  </a:lnTo>
                  <a:lnTo>
                    <a:pt x="91" y="85"/>
                  </a:lnTo>
                  <a:lnTo>
                    <a:pt x="86" y="88"/>
                  </a:lnTo>
                  <a:lnTo>
                    <a:pt x="81" y="92"/>
                  </a:lnTo>
                  <a:lnTo>
                    <a:pt x="75" y="94"/>
                  </a:lnTo>
                  <a:lnTo>
                    <a:pt x="67" y="95"/>
                  </a:lnTo>
                  <a:lnTo>
                    <a:pt x="59" y="96"/>
                  </a:lnTo>
                  <a:lnTo>
                    <a:pt x="34" y="96"/>
                  </a:lnTo>
                  <a:lnTo>
                    <a:pt x="34" y="16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200" y="381000"/>
            <a:ext cx="7391400" cy="22454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03797" y="6165304"/>
            <a:ext cx="1194832" cy="3823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eso.org/public/images/ann13016a/" TargetMode="External"/><Relationship Id="rId7" Type="http://schemas.openxmlformats.org/officeDocument/2006/relationships/hyperlink" Target="http://www.eso.org/public/images/lv_Brunier_hb-1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twanight.org/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https://www.auger.org/index.php/gallery/photos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5072" y="1196752"/>
            <a:ext cx="4732578" cy="2880320"/>
          </a:xfrm>
        </p:spPr>
        <p:txBody>
          <a:bodyPr/>
          <a:lstStyle/>
          <a:p>
            <a:r>
              <a:rPr lang="pt-BR" dirty="0" smtClean="0"/>
              <a:t>WTR </a:t>
            </a:r>
            <a:r>
              <a:rPr lang="pt-BR" dirty="0" err="1" smtClean="0"/>
              <a:t>PoP</a:t>
            </a:r>
            <a:r>
              <a:rPr lang="pt-BR" dirty="0" smtClean="0"/>
              <a:t>-MG 2018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R</a:t>
            </a:r>
            <a:r>
              <a:rPr lang="pt-BR" dirty="0" smtClean="0"/>
              <a:t>ede Ipê: estado atual e perspectivas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8" name="Espaço Reservado para Texto 1"/>
          <p:cNvSpPr>
            <a:spLocks noGrp="1"/>
          </p:cNvSpPr>
          <p:nvPr>
            <p:ph sz="quarter" idx="10"/>
          </p:nvPr>
        </p:nvSpPr>
        <p:spPr>
          <a:xfrm>
            <a:off x="2267744" y="4725144"/>
            <a:ext cx="4968552" cy="1008112"/>
          </a:xfrm>
        </p:spPr>
        <p:txBody>
          <a:bodyPr/>
          <a:lstStyle/>
          <a:p>
            <a:pPr marL="0" indent="0"/>
            <a:r>
              <a:rPr lang="pt-BR" sz="2600" dirty="0" smtClean="0"/>
              <a:t>Ari Frazão ─ RNP</a:t>
            </a:r>
            <a:r>
              <a:rPr lang="pt-BR" sz="2600" dirty="0"/>
              <a:t/>
            </a:r>
            <a:br>
              <a:rPr lang="pt-BR" sz="2600" dirty="0"/>
            </a:br>
            <a:r>
              <a:rPr lang="pt-BR" sz="2600" dirty="0" smtClean="0"/>
              <a:t>28 </a:t>
            </a:r>
            <a:r>
              <a:rPr lang="pt-BR" sz="2600" dirty="0"/>
              <a:t>de </a:t>
            </a:r>
            <a:r>
              <a:rPr lang="pt-BR" sz="2600" dirty="0" smtClean="0"/>
              <a:t>junho </a:t>
            </a:r>
            <a:r>
              <a:rPr lang="pt-BR" sz="2600" dirty="0"/>
              <a:t>de </a:t>
            </a:r>
            <a:r>
              <a:rPr lang="pt-BR" sz="2600" dirty="0" smtClean="0"/>
              <a:t>2018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0539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7920567" cy="497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 of Ellalink submarine cable rou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5976522" cy="54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347864" y="407707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Cabo </a:t>
            </a:r>
            <a:r>
              <a:rPr lang="pt-BR" dirty="0" err="1"/>
              <a:t>E</a:t>
            </a:r>
            <a:r>
              <a:rPr lang="pt-BR" dirty="0" err="1" smtClean="0"/>
              <a:t>llaLink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43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899592" y="1052736"/>
            <a:ext cx="6444370" cy="5312833"/>
            <a:chOff x="971600" y="1196752"/>
            <a:chExt cx="6444370" cy="5312833"/>
          </a:xfrm>
        </p:grpSpPr>
        <p:pic>
          <p:nvPicPr>
            <p:cNvPr id="2" name="Marcador de posición de contenido -21474826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196752"/>
              <a:ext cx="6444370" cy="5312833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1847912" y="3134645"/>
              <a:ext cx="156027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 BELLA – T (T=Terrestre)</a:t>
              </a:r>
              <a:endParaRPr lang="pt-BR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5436096" y="2560506"/>
              <a:ext cx="1774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 BELLA – S (S=Submarino)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7824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058314" cy="63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8172400" cy="51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7662387" cy="49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2" t="17021" r="5865"/>
          <a:stretch>
            <a:fillRect/>
          </a:stretch>
        </p:blipFill>
        <p:spPr bwMode="auto">
          <a:xfrm>
            <a:off x="2699792" y="980728"/>
            <a:ext cx="5126037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Agrupar 8"/>
          <p:cNvGrpSpPr/>
          <p:nvPr/>
        </p:nvGrpSpPr>
        <p:grpSpPr>
          <a:xfrm>
            <a:off x="226304" y="1988840"/>
            <a:ext cx="2113447" cy="2241540"/>
            <a:chOff x="226305" y="1988840"/>
            <a:chExt cx="1901460" cy="2241540"/>
          </a:xfrm>
        </p:grpSpPr>
        <p:sp>
          <p:nvSpPr>
            <p:cNvPr id="3" name="CaixaDeTexto 2"/>
            <p:cNvSpPr txBox="1"/>
            <p:nvPr/>
          </p:nvSpPr>
          <p:spPr>
            <a:xfrm>
              <a:off x="467544" y="1988840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</a:t>
              </a:r>
              <a:r>
                <a:rPr lang="pt-BR" dirty="0" smtClean="0"/>
                <a:t>setembro</a:t>
              </a:r>
              <a:r>
                <a:rPr lang="pt-BR" dirty="0" smtClean="0"/>
                <a:t>/18</a:t>
              </a:r>
              <a:endParaRPr lang="pt-BR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71581" y="292494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março/19</a:t>
              </a:r>
              <a:endParaRPr lang="pt-BR" dirty="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67544" y="3861048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outubro/19</a:t>
              </a:r>
              <a:endParaRPr lang="pt-BR" dirty="0"/>
            </a:p>
          </p:txBody>
        </p:sp>
        <p:sp>
          <p:nvSpPr>
            <p:cNvPr id="6" name="Elipse 5"/>
            <p:cNvSpPr/>
            <p:nvPr/>
          </p:nvSpPr>
          <p:spPr>
            <a:xfrm>
              <a:off x="251520" y="2081173"/>
              <a:ext cx="144016" cy="18466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240599" y="3017277"/>
              <a:ext cx="144016" cy="18466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sp>
          <p:nvSpPr>
            <p:cNvPr id="8" name="Elipse 7"/>
            <p:cNvSpPr/>
            <p:nvPr/>
          </p:nvSpPr>
          <p:spPr>
            <a:xfrm>
              <a:off x="226305" y="3953381"/>
              <a:ext cx="144016" cy="18466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</p:grpSp>
      <p:sp>
        <p:nvSpPr>
          <p:cNvPr id="10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79512" y="268064"/>
            <a:ext cx="7920880" cy="712664"/>
          </a:xfrm>
        </p:spPr>
        <p:txBody>
          <a:bodyPr/>
          <a:lstStyle/>
          <a:p>
            <a:r>
              <a:rPr lang="en-US" altLang="pt-BR" dirty="0" err="1" smtClean="0"/>
              <a:t>Chesf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28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52736"/>
            <a:ext cx="3816424" cy="5414805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3275856" y="2297727"/>
            <a:ext cx="4614158" cy="1368152"/>
            <a:chOff x="3275856" y="2297727"/>
            <a:chExt cx="4614158" cy="1368152"/>
          </a:xfrm>
        </p:grpSpPr>
        <p:sp>
          <p:nvSpPr>
            <p:cNvPr id="2" name="Elipse 1"/>
            <p:cNvSpPr/>
            <p:nvPr/>
          </p:nvSpPr>
          <p:spPr>
            <a:xfrm>
              <a:off x="3275856" y="2297727"/>
              <a:ext cx="778060" cy="13681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5020126" y="2649804"/>
              <a:ext cx="28698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Operacional em março/abril </a:t>
              </a:r>
            </a:p>
            <a:p>
              <a:r>
                <a:rPr lang="pt-BR" dirty="0" smtClean="0"/>
                <a:t>de 2018</a:t>
              </a:r>
              <a:endParaRPr lang="pt-BR" dirty="0"/>
            </a:p>
          </p:txBody>
        </p:sp>
        <p:cxnSp>
          <p:nvCxnSpPr>
            <p:cNvPr id="7" name="Conector de Seta Reta 6"/>
            <p:cNvCxnSpPr/>
            <p:nvPr/>
          </p:nvCxnSpPr>
          <p:spPr>
            <a:xfrm>
              <a:off x="4053916" y="2852936"/>
              <a:ext cx="95013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79512" y="268064"/>
            <a:ext cx="7920880" cy="712664"/>
          </a:xfrm>
        </p:spPr>
        <p:txBody>
          <a:bodyPr/>
          <a:lstStyle/>
          <a:p>
            <a:r>
              <a:rPr lang="en-US" altLang="pt-BR" dirty="0" err="1" smtClean="0"/>
              <a:t>Chesf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696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6004701" cy="408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/>
          <p:cNvGrpSpPr/>
          <p:nvPr/>
        </p:nvGrpSpPr>
        <p:grpSpPr>
          <a:xfrm>
            <a:off x="107504" y="1988840"/>
            <a:ext cx="1901460" cy="2610872"/>
            <a:chOff x="226305" y="1988840"/>
            <a:chExt cx="1901460" cy="2610872"/>
          </a:xfrm>
        </p:grpSpPr>
        <p:sp>
          <p:nvSpPr>
            <p:cNvPr id="4" name="CaixaDeTexto 3"/>
            <p:cNvSpPr txBox="1"/>
            <p:nvPr/>
          </p:nvSpPr>
          <p:spPr>
            <a:xfrm>
              <a:off x="467544" y="1988840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outubro/18</a:t>
              </a:r>
              <a:endParaRPr lang="pt-BR" dirty="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71581" y="292494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outubro/19</a:t>
              </a:r>
              <a:endParaRPr lang="pt-BR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67544" y="3676382"/>
              <a:ext cx="16561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Em negociação</a:t>
              </a:r>
            </a:p>
            <a:p>
              <a:r>
                <a:rPr lang="pt-BR" dirty="0" smtClean="0"/>
                <a:t>(Parceria RNP- Furnas)</a:t>
              </a:r>
              <a:endParaRPr lang="pt-BR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251520" y="2081173"/>
              <a:ext cx="144016" cy="18466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sp>
          <p:nvSpPr>
            <p:cNvPr id="8" name="Elipse 7"/>
            <p:cNvSpPr/>
            <p:nvPr/>
          </p:nvSpPr>
          <p:spPr>
            <a:xfrm>
              <a:off x="240599" y="3017277"/>
              <a:ext cx="144016" cy="18466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sp>
          <p:nvSpPr>
            <p:cNvPr id="9" name="Elipse 8"/>
            <p:cNvSpPr/>
            <p:nvPr/>
          </p:nvSpPr>
          <p:spPr>
            <a:xfrm>
              <a:off x="226305" y="3953381"/>
              <a:ext cx="144016" cy="184666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</p:grpSp>
      <p:sp>
        <p:nvSpPr>
          <p:cNvPr id="10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79512" y="268064"/>
            <a:ext cx="7920880" cy="712664"/>
          </a:xfrm>
        </p:spPr>
        <p:txBody>
          <a:bodyPr/>
          <a:lstStyle/>
          <a:p>
            <a:r>
              <a:rPr lang="en-US" dirty="0" smtClean="0"/>
              <a:t>Furnas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87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499745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/>
          <p:cNvGrpSpPr/>
          <p:nvPr/>
        </p:nvGrpSpPr>
        <p:grpSpPr>
          <a:xfrm>
            <a:off x="360284" y="2485976"/>
            <a:ext cx="2144001" cy="2195373"/>
            <a:chOff x="240599" y="2081173"/>
            <a:chExt cx="1887166" cy="2195373"/>
          </a:xfrm>
        </p:grpSpPr>
        <p:sp>
          <p:nvSpPr>
            <p:cNvPr id="4" name="CaixaDeTexto 3"/>
            <p:cNvSpPr txBox="1"/>
            <p:nvPr/>
          </p:nvSpPr>
          <p:spPr>
            <a:xfrm>
              <a:off x="457027" y="213372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dezembro/18</a:t>
              </a:r>
              <a:endParaRPr lang="pt-BR" dirty="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71581" y="292494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Até dezembro/19</a:t>
              </a:r>
              <a:endParaRPr lang="pt-BR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71580" y="3630215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Prazo ainda não definido</a:t>
              </a:r>
              <a:endParaRPr lang="pt-BR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251520" y="2081173"/>
              <a:ext cx="144016" cy="18466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sp>
          <p:nvSpPr>
            <p:cNvPr id="8" name="Elipse 7"/>
            <p:cNvSpPr/>
            <p:nvPr/>
          </p:nvSpPr>
          <p:spPr>
            <a:xfrm>
              <a:off x="240599" y="3017277"/>
              <a:ext cx="144016" cy="18466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sp>
          <p:nvSpPr>
            <p:cNvPr id="9" name="Elipse 8"/>
            <p:cNvSpPr/>
            <p:nvPr/>
          </p:nvSpPr>
          <p:spPr>
            <a:xfrm>
              <a:off x="246563" y="3861047"/>
              <a:ext cx="144016" cy="184666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</p:grpSp>
      <p:sp>
        <p:nvSpPr>
          <p:cNvPr id="10" name="Elipse 9"/>
          <p:cNvSpPr/>
          <p:nvPr/>
        </p:nvSpPr>
        <p:spPr>
          <a:xfrm>
            <a:off x="367060" y="2784755"/>
            <a:ext cx="163616" cy="184666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endParaRPr lang="pt-BR" dirty="0"/>
          </a:p>
        </p:txBody>
      </p:sp>
      <p:sp>
        <p:nvSpPr>
          <p:cNvPr id="11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79512" y="268064"/>
            <a:ext cx="7920880" cy="712664"/>
          </a:xfrm>
        </p:spPr>
        <p:txBody>
          <a:bodyPr/>
          <a:lstStyle/>
          <a:p>
            <a:r>
              <a:rPr lang="en-US" dirty="0" err="1" smtClean="0"/>
              <a:t>Eletrosul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1" y="1052736"/>
            <a:ext cx="7715082" cy="50495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32500" y="6135540"/>
            <a:ext cx="2937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Crédito</a:t>
            </a:r>
            <a:r>
              <a:rPr lang="en-GB" sz="1200" dirty="0" smtClean="0"/>
              <a:t>: University </a:t>
            </a:r>
            <a:r>
              <a:rPr lang="en-GB" sz="1200" dirty="0"/>
              <a:t>of Warwick/Mark </a:t>
            </a:r>
            <a:r>
              <a:rPr lang="en-GB" sz="1200" dirty="0" err="1"/>
              <a:t>Garlick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09749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52736"/>
            <a:ext cx="6113021" cy="53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234990"/>
            <a:ext cx="7453383" cy="4282242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79512" y="268064"/>
            <a:ext cx="7920880" cy="712664"/>
          </a:xfrm>
        </p:spPr>
        <p:txBody>
          <a:bodyPr/>
          <a:lstStyle/>
          <a:p>
            <a:r>
              <a:rPr lang="en-US" altLang="pt-BR" dirty="0" err="1" smtClean="0"/>
              <a:t>Conectividade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internacional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60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/>
          </p:cNvSpPr>
          <p:nvPr>
            <p:ph type="title"/>
          </p:nvPr>
        </p:nvSpPr>
        <p:spPr bwMode="auto">
          <a:xfrm>
            <a:off x="241553" y="898396"/>
            <a:ext cx="6858000" cy="461963"/>
          </a:xfrm>
          <a:extLst/>
        </p:spPr>
        <p:txBody>
          <a:bodyPr/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pt-BR" altLang="pt-BR" sz="2700" dirty="0">
                <a:latin typeface="+mn-lt"/>
              </a:rPr>
              <a:t>Conclusões </a:t>
            </a:r>
          </a:p>
        </p:txBody>
      </p:sp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>
          <a:xfrm>
            <a:off x="200802" y="1360359"/>
            <a:ext cx="4232400" cy="4770529"/>
          </a:xfrm>
        </p:spPr>
        <p:txBody>
          <a:bodyPr/>
          <a:lstStyle/>
          <a:p>
            <a:pPr marL="257168" indent="-25716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Alavancadores</a:t>
            </a:r>
            <a:r>
              <a:rPr lang="pt-BR" altLang="pt-B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 </a:t>
            </a:r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do </a:t>
            </a:r>
            <a:r>
              <a:rPr lang="pt-BR" altLang="pt-BR" sz="18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backbone</a:t>
            </a:r>
            <a:r>
              <a:rPr lang="pt-BR" altLang="pt-B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 </a:t>
            </a:r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100G</a:t>
            </a:r>
          </a:p>
          <a:p>
            <a:pPr marL="557199" lvl="1" indent="-21430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pt-BR" altLang="pt-B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Estratégia 2020 RNP</a:t>
            </a:r>
          </a:p>
          <a:p>
            <a:pPr marL="557199" lvl="1" indent="-21430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pt-BR" altLang="pt-B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Novos cabos </a:t>
            </a: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submarinos</a:t>
            </a:r>
          </a:p>
          <a:p>
            <a:pPr marL="557199" lvl="1" indent="-21430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pt-BR" altLang="pt-B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Projeto </a:t>
            </a: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LSST (rota São Paulo </a:t>
            </a:r>
            <a:r>
              <a:rPr lang="pt-BR" altLang="pt-B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– </a:t>
            </a: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Santiago)</a:t>
            </a: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557199" lvl="1" indent="-21430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Projeto BELLA </a:t>
            </a: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(rota </a:t>
            </a:r>
            <a:r>
              <a:rPr lang="pt-BR" altLang="pt-B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Fortaleza – Porto Alegre)</a:t>
            </a:r>
          </a:p>
          <a:p>
            <a:pPr marL="557199" lvl="1" indent="-21430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pt-BR" altLang="pt-B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Anel 100 G</a:t>
            </a:r>
          </a:p>
          <a:p>
            <a:pPr marL="557199" lvl="1" indent="-21430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Novas </a:t>
            </a:r>
            <a:r>
              <a:rPr lang="pt-BR" altLang="pt-BR" sz="13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</a:rPr>
              <a:t>aplicações</a:t>
            </a: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257168" indent="-25716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Backbone</a:t>
            </a:r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 e acessos: parcerias </a:t>
            </a:r>
          </a:p>
          <a:p>
            <a:pPr marL="257168" indent="-25716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Veredas Novas nos </a:t>
            </a:r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e</a:t>
            </a:r>
            <a:r>
              <a:rPr lang="pt-BR" altLang="pt-B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stados</a:t>
            </a:r>
            <a:endParaRPr lang="pt-BR" altLang="pt-BR" sz="1800" b="1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</a:endParaRPr>
          </a:p>
          <a:p>
            <a:pPr marL="257168" indent="-25716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Conexões internacionais: Projetos LSST &amp; BELLA</a:t>
            </a:r>
          </a:p>
          <a:p>
            <a:pPr marL="557199" lvl="1" indent="-214308">
              <a:buChar char="–"/>
            </a:pP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557199" lvl="1" indent="-214308">
              <a:buChar char="–"/>
            </a:pP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557199" lvl="1" indent="-214308">
              <a:buChar char="–"/>
            </a:pP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557199" lvl="1" indent="-214308">
              <a:buChar char="–"/>
            </a:pP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257168" indent="-257168">
              <a:buChar char="•"/>
            </a:pPr>
            <a:endParaRPr lang="pt-BR" altLang="pt-BR" sz="1800" b="1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</a:endParaRPr>
          </a:p>
          <a:p>
            <a:pPr lvl="2"/>
            <a:endParaRPr lang="pt-BR" altLang="pt-BR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57199" lvl="1" indent="-214308">
              <a:buChar char="–"/>
            </a:pP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  <a:p>
            <a:pPr marL="557199" lvl="1" indent="-214308">
              <a:buChar char="–"/>
            </a:pPr>
            <a:endParaRPr lang="pt-BR" altLang="pt-BR" sz="135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</a:endParaRPr>
          </a:p>
        </p:txBody>
      </p:sp>
      <p:pic>
        <p:nvPicPr>
          <p:cNvPr id="52228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41" y="1754188"/>
            <a:ext cx="24638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Papel jor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90" y="3389574"/>
            <a:ext cx="23415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2" t="17021" r="5865"/>
          <a:stretch>
            <a:fillRect/>
          </a:stretch>
        </p:blipFill>
        <p:spPr bwMode="auto">
          <a:xfrm>
            <a:off x="4934644" y="1538791"/>
            <a:ext cx="3471782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98" y="1860540"/>
            <a:ext cx="1825485" cy="1221916"/>
          </a:xfrm>
          <a:prstGeom prst="rect">
            <a:avLst/>
          </a:prstGeom>
        </p:spPr>
      </p:pic>
      <p:sp>
        <p:nvSpPr>
          <p:cNvPr id="10" name="Espaço Reservado para Texto 1"/>
          <p:cNvSpPr txBox="1">
            <a:spLocks/>
          </p:cNvSpPr>
          <p:nvPr/>
        </p:nvSpPr>
        <p:spPr>
          <a:xfrm>
            <a:off x="241553" y="434052"/>
            <a:ext cx="7920880" cy="9286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rgbClr val="0070C0"/>
                </a:solidFill>
              </a:rPr>
              <a:t>Conclusões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64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Obrigado.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Ari Frazão &lt;ari.frazao@rnp.br&gt;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52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058314" cy="63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" y="980728"/>
            <a:ext cx="8142567" cy="49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1" y="1052736"/>
            <a:ext cx="7715082" cy="50495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32500" y="6135540"/>
            <a:ext cx="2937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Crédito</a:t>
            </a:r>
            <a:r>
              <a:rPr lang="en-GB" sz="1200" dirty="0" smtClean="0"/>
              <a:t>: University </a:t>
            </a:r>
            <a:r>
              <a:rPr lang="en-GB" sz="1200" dirty="0"/>
              <a:t>of Warwick/Mark </a:t>
            </a:r>
            <a:r>
              <a:rPr lang="en-GB" sz="1200" dirty="0" err="1"/>
              <a:t>Garlick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7357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4294967295"/>
          </p:nvPr>
        </p:nvSpPr>
        <p:spPr>
          <a:xfrm>
            <a:off x="5436096" y="6091460"/>
            <a:ext cx="2621378" cy="2509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 smtClean="0">
                <a:hlinkClick r:id="rId3"/>
              </a:rPr>
              <a:t>ALMA</a:t>
            </a:r>
            <a:r>
              <a:rPr lang="en-GB" sz="1200" dirty="0" smtClean="0"/>
              <a:t>. Credit: </a:t>
            </a:r>
            <a:r>
              <a:rPr lang="en-GB" sz="1200" dirty="0"/>
              <a:t>ESO/C. </a:t>
            </a:r>
            <a:r>
              <a:rPr lang="en-GB" sz="1200" dirty="0" err="1" smtClean="0"/>
              <a:t>Malin</a:t>
            </a:r>
            <a:endParaRPr lang="en-GB" sz="12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40" y="4763041"/>
            <a:ext cx="2621378" cy="17445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4" y="470706"/>
            <a:ext cx="7126790" cy="1325583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423065" y="1926122"/>
            <a:ext cx="54467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3399"/>
                </a:solidFill>
              </a:rPr>
              <a:t>ESO Very Large Telescope (VLT</a:t>
            </a:r>
            <a:r>
              <a:rPr lang="en-GB" sz="1200" dirty="0" smtClean="0">
                <a:solidFill>
                  <a:srgbClr val="003399"/>
                </a:solidFill>
              </a:rPr>
              <a:t>). </a:t>
            </a:r>
            <a:r>
              <a:rPr lang="en-GB" sz="1200" dirty="0">
                <a:solidFill>
                  <a:srgbClr val="003399"/>
                </a:solidFill>
              </a:rPr>
              <a:t>Credit: ESO/B. </a:t>
            </a:r>
            <a:r>
              <a:rPr lang="en-GB" sz="1200" dirty="0" err="1">
                <a:solidFill>
                  <a:srgbClr val="003399"/>
                </a:solidFill>
              </a:rPr>
              <a:t>Tafreshi</a:t>
            </a:r>
            <a:r>
              <a:rPr lang="en-GB" sz="1200" dirty="0">
                <a:solidFill>
                  <a:srgbClr val="003399"/>
                </a:solidFill>
              </a:rPr>
              <a:t> (</a:t>
            </a:r>
            <a:r>
              <a:rPr lang="en-GB" sz="1200" dirty="0">
                <a:hlinkClick r:id="rId6"/>
              </a:rPr>
              <a:t>twanight.org</a:t>
            </a:r>
            <a:r>
              <a:rPr lang="en-GB" sz="1200" dirty="0" smtClean="0">
                <a:solidFill>
                  <a:srgbClr val="003399"/>
                </a:solidFill>
              </a:rPr>
              <a:t>)</a:t>
            </a:r>
            <a:endParaRPr lang="en-GB" dirty="0"/>
          </a:p>
        </p:txBody>
      </p:sp>
      <p:sp>
        <p:nvSpPr>
          <p:cNvPr id="6" name="Rectangle 6"/>
          <p:cNvSpPr/>
          <p:nvPr/>
        </p:nvSpPr>
        <p:spPr>
          <a:xfrm>
            <a:off x="401243" y="4216845"/>
            <a:ext cx="2450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hlinkClick r:id="rId7"/>
              </a:rPr>
              <a:t>ESO</a:t>
            </a:r>
            <a:r>
              <a:rPr lang="en-GB" sz="1200" dirty="0" smtClean="0"/>
              <a:t>. </a:t>
            </a:r>
            <a:r>
              <a:rPr lang="en-GB" sz="1200" dirty="0">
                <a:solidFill>
                  <a:srgbClr val="003399"/>
                </a:solidFill>
              </a:rPr>
              <a:t>Credit: ESO/S. </a:t>
            </a:r>
            <a:r>
              <a:rPr lang="en-GB" sz="1200" dirty="0" err="1">
                <a:solidFill>
                  <a:srgbClr val="003399"/>
                </a:solidFill>
              </a:rPr>
              <a:t>Brunier</a:t>
            </a:r>
            <a:endParaRPr lang="en-GB" sz="1200" dirty="0">
              <a:solidFill>
                <a:srgbClr val="003399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4" y="2423418"/>
            <a:ext cx="2561150" cy="17713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16" y="2433279"/>
            <a:ext cx="2698730" cy="1829428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4983740" y="4262032"/>
            <a:ext cx="2678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3399"/>
                </a:solidFill>
                <a:hlinkClick r:id="rId10"/>
              </a:rPr>
              <a:t>Pierre Auger </a:t>
            </a:r>
            <a:r>
              <a:rPr lang="en-GB" sz="1200" dirty="0" smtClean="0">
                <a:solidFill>
                  <a:srgbClr val="003399"/>
                </a:solidFill>
                <a:hlinkClick r:id="rId10"/>
              </a:rPr>
              <a:t>Observatory</a:t>
            </a:r>
            <a:r>
              <a:rPr lang="en-GB" sz="1200" dirty="0" smtClean="0">
                <a:solidFill>
                  <a:srgbClr val="003399"/>
                </a:solidFill>
              </a:rPr>
              <a:t>. Credit</a:t>
            </a:r>
            <a:r>
              <a:rPr lang="en-GB" sz="1200" dirty="0">
                <a:solidFill>
                  <a:srgbClr val="003399"/>
                </a:solidFill>
              </a:rPr>
              <a:t>: © Guillermo Sierra 2007</a:t>
            </a:r>
          </a:p>
        </p:txBody>
      </p:sp>
    </p:spTree>
    <p:extLst>
      <p:ext uri="{BB962C8B-B14F-4D97-AF65-F5344CB8AC3E}">
        <p14:creationId xmlns:p14="http://schemas.microsoft.com/office/powerpoint/2010/main" val="35315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47119"/>
            <a:ext cx="3432162" cy="54632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725853"/>
            <a:ext cx="1728192" cy="5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568952" cy="4730926"/>
          </a:xfrm>
          <a:prstGeom prst="rect">
            <a:avLst/>
          </a:prstGeom>
        </p:spPr>
      </p:pic>
      <p:sp>
        <p:nvSpPr>
          <p:cNvPr id="5" name="Rectángulo 10"/>
          <p:cNvSpPr/>
          <p:nvPr/>
        </p:nvSpPr>
        <p:spPr>
          <a:xfrm>
            <a:off x="179512" y="5639645"/>
            <a:ext cx="6557625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https://www.lsst.org/content/lsst-science-drivers-reference-design-and-anticipated-data-products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1560" y="2964635"/>
            <a:ext cx="1584176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Processamento</a:t>
            </a:r>
            <a:r>
              <a:rPr lang="en-US" sz="1200" dirty="0" smtClean="0">
                <a:solidFill>
                  <a:schemeClr val="bg1"/>
                </a:solidFill>
              </a:rPr>
              <a:t> e </a:t>
            </a:r>
            <a:r>
              <a:rPr lang="en-US" sz="1200" dirty="0" err="1" smtClean="0">
                <a:solidFill>
                  <a:schemeClr val="bg1"/>
                </a:solidFill>
              </a:rPr>
              <a:t>armazenamento</a:t>
            </a:r>
            <a:r>
              <a:rPr lang="en-US" sz="1200" dirty="0" smtClean="0">
                <a:solidFill>
                  <a:schemeClr val="bg1"/>
                </a:solidFill>
              </a:rPr>
              <a:t> de </a:t>
            </a:r>
          </a:p>
          <a:p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ados.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ángulo 5"/>
          <p:cNvSpPr/>
          <p:nvPr/>
        </p:nvSpPr>
        <p:spPr>
          <a:xfrm>
            <a:off x="539552" y="4530964"/>
            <a:ext cx="2592288" cy="58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Transmissão</a:t>
            </a:r>
            <a:r>
              <a:rPr lang="en-US" sz="1200" dirty="0" smtClean="0">
                <a:solidFill>
                  <a:schemeClr val="bg1"/>
                </a:solidFill>
              </a:rPr>
              <a:t> de dados para </a:t>
            </a:r>
            <a:r>
              <a:rPr lang="en-US" sz="1200" dirty="0" err="1" smtClean="0">
                <a:solidFill>
                  <a:schemeClr val="bg1"/>
                </a:solidFill>
              </a:rPr>
              <a:t>os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EUA  e </a:t>
            </a:r>
            <a:r>
              <a:rPr lang="en-US" sz="1200" dirty="0" err="1" smtClean="0">
                <a:solidFill>
                  <a:schemeClr val="bg1"/>
                </a:solidFill>
              </a:rPr>
              <a:t>acesso</a:t>
            </a:r>
            <a:r>
              <a:rPr lang="en-US" sz="1200" dirty="0" smtClean="0">
                <a:solidFill>
                  <a:schemeClr val="bg1"/>
                </a:solidFill>
              </a:rPr>
              <a:t> para a </a:t>
            </a:r>
            <a:r>
              <a:rPr lang="en-US" sz="1200" dirty="0" err="1" smtClean="0">
                <a:solidFill>
                  <a:schemeClr val="bg1"/>
                </a:solidFill>
              </a:rPr>
              <a:t>comunidade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chilena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ángulo 5"/>
          <p:cNvSpPr/>
          <p:nvPr/>
        </p:nvSpPr>
        <p:spPr>
          <a:xfrm>
            <a:off x="6876256" y="1319166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Instalação</a:t>
            </a:r>
            <a:r>
              <a:rPr lang="en-US" sz="1200" dirty="0" smtClean="0">
                <a:solidFill>
                  <a:schemeClr val="bg1"/>
                </a:solidFill>
              </a:rPr>
              <a:t> de </a:t>
            </a:r>
            <a:r>
              <a:rPr lang="en-US" sz="1200" dirty="0" err="1" smtClean="0">
                <a:solidFill>
                  <a:schemeClr val="bg1"/>
                </a:solidFill>
              </a:rPr>
              <a:t>processa-mento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satelital</a:t>
            </a:r>
            <a:r>
              <a:rPr lang="en-US" sz="1200" dirty="0" smtClean="0">
                <a:solidFill>
                  <a:schemeClr val="bg1"/>
                </a:solidFill>
              </a:rPr>
              <a:t> e </a:t>
            </a:r>
            <a:r>
              <a:rPr lang="en-US" sz="1200" dirty="0" err="1" smtClean="0">
                <a:solidFill>
                  <a:schemeClr val="bg1"/>
                </a:solidFill>
              </a:rPr>
              <a:t>arma-zenamento</a:t>
            </a:r>
            <a:r>
              <a:rPr lang="en-US" sz="1200" dirty="0" smtClean="0">
                <a:solidFill>
                  <a:schemeClr val="bg1"/>
                </a:solidFill>
              </a:rPr>
              <a:t> de </a:t>
            </a:r>
            <a:r>
              <a:rPr lang="en-US" sz="1200" dirty="0" err="1" smtClean="0">
                <a:solidFill>
                  <a:schemeClr val="bg1"/>
                </a:solidFill>
              </a:rPr>
              <a:t>longo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prazo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em</a:t>
            </a:r>
            <a:r>
              <a:rPr lang="en-US" sz="1200" dirty="0" smtClean="0">
                <a:solidFill>
                  <a:schemeClr val="bg1"/>
                </a:solidFill>
              </a:rPr>
              <a:t> Lyon.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236296" y="4693827"/>
            <a:ext cx="864096" cy="2618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ángulo 5"/>
          <p:cNvSpPr/>
          <p:nvPr/>
        </p:nvSpPr>
        <p:spPr>
          <a:xfrm>
            <a:off x="6876256" y="4656873"/>
            <a:ext cx="1884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Coleta</a:t>
            </a:r>
            <a:r>
              <a:rPr lang="en-US" sz="1200" dirty="0" smtClean="0">
                <a:solidFill>
                  <a:schemeClr val="bg1"/>
                </a:solidFill>
              </a:rPr>
              <a:t> de dados (</a:t>
            </a:r>
            <a:r>
              <a:rPr lang="en-US" sz="1200" dirty="0" err="1" smtClean="0">
                <a:solidFill>
                  <a:schemeClr val="bg1"/>
                </a:solidFill>
              </a:rPr>
              <a:t>imagens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telescópicas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0" y="1340768"/>
            <a:ext cx="3649070" cy="217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00" y="3780432"/>
            <a:ext cx="3624482" cy="24073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0" y="3780432"/>
            <a:ext cx="3649070" cy="24073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01" y="1340768"/>
            <a:ext cx="3599762" cy="2176639"/>
          </a:xfrm>
          <a:prstGeom prst="rect">
            <a:avLst/>
          </a:prstGeom>
        </p:spPr>
      </p:pic>
      <p:sp>
        <p:nvSpPr>
          <p:cNvPr id="11" name="Rectangle 7"/>
          <p:cNvSpPr/>
          <p:nvPr/>
        </p:nvSpPr>
        <p:spPr>
          <a:xfrm>
            <a:off x="5877490" y="6217459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3399"/>
                </a:solidFill>
              </a:rPr>
              <a:t>Fonte: www.inthefieldstories.net</a:t>
            </a:r>
            <a:endParaRPr lang="en-GB" sz="1200" dirty="0">
              <a:solidFill>
                <a:srgbClr val="003399"/>
              </a:solidFill>
            </a:endParaRPr>
          </a:p>
        </p:txBody>
      </p:sp>
      <p:sp>
        <p:nvSpPr>
          <p:cNvPr id="1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323528" y="332656"/>
            <a:ext cx="7920880" cy="640656"/>
          </a:xfrm>
        </p:spPr>
        <p:txBody>
          <a:bodyPr/>
          <a:lstStyle/>
          <a:p>
            <a:r>
              <a:rPr lang="pt-BR" altLang="pt-BR" dirty="0" smtClean="0"/>
              <a:t>Mas, não é apenas a astronomia...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09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emplate2012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5618</TotalTime>
  <Words>241</Words>
  <Application>Microsoft Office PowerPoint</Application>
  <PresentationFormat>Apresentação na tela (4:3)</PresentationFormat>
  <Paragraphs>81</Paragraphs>
  <Slides>23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MS PGothic</vt:lpstr>
      <vt:lpstr>Arial</vt:lpstr>
      <vt:lpstr>Calibri</vt:lpstr>
      <vt:lpstr>Helvetica Light</vt:lpstr>
      <vt:lpstr>template2012</vt:lpstr>
      <vt:lpstr>Personalizar design</vt:lpstr>
      <vt:lpstr>1_Personalizar design</vt:lpstr>
      <vt:lpstr>WTR PoP-MG 2018   Rede Ipê: estado atual e perspectivas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Conclusões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xx/2012</dc:title>
  <dc:creator>camila.barboza</dc:creator>
  <cp:lastModifiedBy>José Arivaldo Frazão Júnior</cp:lastModifiedBy>
  <cp:revision>324</cp:revision>
  <dcterms:created xsi:type="dcterms:W3CDTF">2014-02-18T20:02:24Z</dcterms:created>
  <dcterms:modified xsi:type="dcterms:W3CDTF">2018-06-26T18:50:05Z</dcterms:modified>
</cp:coreProperties>
</file>