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3655" r:id="rId3"/>
  </p:sldMasterIdLst>
  <p:notesMasterIdLst>
    <p:notesMasterId r:id="rId27"/>
  </p:notesMasterIdLst>
  <p:handoutMasterIdLst>
    <p:handoutMasterId r:id="rId28"/>
  </p:handoutMasterIdLst>
  <p:sldIdLst>
    <p:sldId id="269" r:id="rId4"/>
    <p:sldId id="281" r:id="rId5"/>
    <p:sldId id="282" r:id="rId6"/>
    <p:sldId id="283" r:id="rId7"/>
    <p:sldId id="284" r:id="rId8"/>
    <p:sldId id="285" r:id="rId9"/>
    <p:sldId id="295" r:id="rId10"/>
    <p:sldId id="286" r:id="rId11"/>
    <p:sldId id="288" r:id="rId12"/>
    <p:sldId id="287" r:id="rId13"/>
    <p:sldId id="289" r:id="rId14"/>
    <p:sldId id="290" r:id="rId15"/>
    <p:sldId id="291" r:id="rId16"/>
    <p:sldId id="292" r:id="rId17"/>
    <p:sldId id="293" r:id="rId18"/>
    <p:sldId id="297" r:id="rId19"/>
    <p:sldId id="299" r:id="rId20"/>
    <p:sldId id="298" r:id="rId21"/>
    <p:sldId id="300" r:id="rId22"/>
    <p:sldId id="294" r:id="rId23"/>
    <p:sldId id="301" r:id="rId24"/>
    <p:sldId id="302" r:id="rId25"/>
    <p:sldId id="268" r:id="rId26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A34C"/>
    <a:srgbClr val="2D6598"/>
    <a:srgbClr val="CAA13D"/>
    <a:srgbClr val="9F4147"/>
    <a:srgbClr val="F7931E"/>
    <a:srgbClr val="DC73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Estilo Claro 1 - Ênfas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Estilo com Tema 1 - Ênfas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E25E649-3F16-4E02-A733-19D2CDBF48F0}" styleName="Estilo Médio 3 - Ênfase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69" autoAdjust="0"/>
    <p:restoredTop sz="94660"/>
  </p:normalViewPr>
  <p:slideViewPr>
    <p:cSldViewPr>
      <p:cViewPr varScale="1">
        <p:scale>
          <a:sx n="70" d="100"/>
          <a:sy n="70" d="100"/>
        </p:scale>
        <p:origin x="153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19" d="100"/>
          <a:sy n="119" d="100"/>
        </p:scale>
        <p:origin x="-4616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7437D2-42DB-4219-B6CB-EEF06AC9C11A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0122152D-A2DE-4022-A18A-F834E3953D47}">
      <dgm:prSet phldrT="[Texto]" custT="1"/>
      <dgm:spPr/>
      <dgm:t>
        <a:bodyPr/>
        <a:lstStyle/>
        <a:p>
          <a:r>
            <a:rPr lang="pt-BR" sz="1400" b="1" dirty="0" smtClean="0"/>
            <a:t>NOC</a:t>
          </a:r>
          <a:r>
            <a:rPr lang="pt-BR" sz="1400" dirty="0" smtClean="0"/>
            <a:t>: Monitora, faz diagnostico e abre chamado para indisponibilidade</a:t>
          </a:r>
          <a:endParaRPr lang="pt-BR" sz="1400" dirty="0"/>
        </a:p>
      </dgm:t>
    </dgm:pt>
    <dgm:pt modelId="{1A21A662-AF62-450B-AF5B-4FB48B468F32}" type="parTrans" cxnId="{ACAD4F70-B9EA-4E3F-A71A-A9D2B5A1BF8D}">
      <dgm:prSet/>
      <dgm:spPr/>
      <dgm:t>
        <a:bodyPr/>
        <a:lstStyle/>
        <a:p>
          <a:endParaRPr lang="pt-BR"/>
        </a:p>
      </dgm:t>
    </dgm:pt>
    <dgm:pt modelId="{386E588B-DE56-4504-8D77-D264213B85DF}" type="sibTrans" cxnId="{ACAD4F70-B9EA-4E3F-A71A-A9D2B5A1BF8D}">
      <dgm:prSet/>
      <dgm:spPr/>
      <dgm:t>
        <a:bodyPr/>
        <a:lstStyle/>
        <a:p>
          <a:endParaRPr lang="pt-BR"/>
        </a:p>
      </dgm:t>
    </dgm:pt>
    <dgm:pt modelId="{EEA70E5D-3548-4328-91D8-D3E92A2B69EE}">
      <dgm:prSet phldrT="[Texto]" custT="1"/>
      <dgm:spPr/>
      <dgm:t>
        <a:bodyPr/>
        <a:lstStyle/>
        <a:p>
          <a:r>
            <a:rPr lang="pt-BR" sz="1400" b="1" dirty="0" smtClean="0"/>
            <a:t>Service Desk</a:t>
          </a:r>
          <a:r>
            <a:rPr lang="pt-BR" sz="1400" dirty="0" smtClean="0"/>
            <a:t>: Verifica com a instituição e abre chamado com a operadora</a:t>
          </a:r>
          <a:endParaRPr lang="pt-BR" sz="1400" dirty="0"/>
        </a:p>
      </dgm:t>
    </dgm:pt>
    <dgm:pt modelId="{C5B9454D-4046-4934-8336-1B224C8835FC}" type="parTrans" cxnId="{987D42F9-7A90-4830-97BC-1A2AB13AD0A1}">
      <dgm:prSet/>
      <dgm:spPr/>
      <dgm:t>
        <a:bodyPr/>
        <a:lstStyle/>
        <a:p>
          <a:endParaRPr lang="pt-BR"/>
        </a:p>
      </dgm:t>
    </dgm:pt>
    <dgm:pt modelId="{CEF445C3-240F-405A-8DDC-6DE01F9878F4}" type="sibTrans" cxnId="{987D42F9-7A90-4830-97BC-1A2AB13AD0A1}">
      <dgm:prSet/>
      <dgm:spPr/>
      <dgm:t>
        <a:bodyPr/>
        <a:lstStyle/>
        <a:p>
          <a:endParaRPr lang="pt-BR"/>
        </a:p>
      </dgm:t>
    </dgm:pt>
    <dgm:pt modelId="{B9F0250E-DC25-4176-9C4A-D2F61FE419A3}">
      <dgm:prSet phldrT="[Texto]" custT="1"/>
      <dgm:spPr/>
      <dgm:t>
        <a:bodyPr/>
        <a:lstStyle/>
        <a:p>
          <a:r>
            <a:rPr lang="pt-BR" sz="1400" b="1" dirty="0" smtClean="0"/>
            <a:t>PoP</a:t>
          </a:r>
          <a:r>
            <a:rPr lang="pt-BR" sz="1400" dirty="0" smtClean="0"/>
            <a:t>: Faz o tratamento técnico e acompanha a atuação das operadoras e </a:t>
          </a:r>
          <a:r>
            <a:rPr lang="pt-BR" sz="1400" dirty="0" err="1" smtClean="0"/>
            <a:t>redecomeps</a:t>
          </a:r>
          <a:endParaRPr lang="pt-BR" sz="1400" dirty="0"/>
        </a:p>
      </dgm:t>
    </dgm:pt>
    <dgm:pt modelId="{7DA5B7B6-CD55-465C-B681-9190B09EBEF6}" type="parTrans" cxnId="{56505B3F-8281-478B-9608-FF370462FB8D}">
      <dgm:prSet/>
      <dgm:spPr/>
      <dgm:t>
        <a:bodyPr/>
        <a:lstStyle/>
        <a:p>
          <a:endParaRPr lang="pt-BR"/>
        </a:p>
      </dgm:t>
    </dgm:pt>
    <dgm:pt modelId="{A3D2EAC6-21B2-43DD-BDC8-D3B5BF3EF326}" type="sibTrans" cxnId="{56505B3F-8281-478B-9608-FF370462FB8D}">
      <dgm:prSet/>
      <dgm:spPr/>
      <dgm:t>
        <a:bodyPr/>
        <a:lstStyle/>
        <a:p>
          <a:endParaRPr lang="pt-BR"/>
        </a:p>
      </dgm:t>
    </dgm:pt>
    <dgm:pt modelId="{B3C226AA-AF4D-43B6-AAD3-C6705AB8E497}" type="pres">
      <dgm:prSet presAssocID="{577437D2-42DB-4219-B6CB-EEF06AC9C11A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pt-BR"/>
        </a:p>
      </dgm:t>
    </dgm:pt>
    <dgm:pt modelId="{52F0CA84-5755-4E10-9B1B-5510DBD0DD46}" type="pres">
      <dgm:prSet presAssocID="{0122152D-A2DE-4022-A18A-F834E3953D47}" presName="Accent1" presStyleCnt="0"/>
      <dgm:spPr/>
    </dgm:pt>
    <dgm:pt modelId="{2B587BB2-B59A-41BC-9194-568B7656DF45}" type="pres">
      <dgm:prSet presAssocID="{0122152D-A2DE-4022-A18A-F834E3953D47}" presName="Accent" presStyleLbl="node1" presStyleIdx="0" presStyleCnt="3" custScaleX="108645" custScaleY="108530"/>
      <dgm:spPr/>
    </dgm:pt>
    <dgm:pt modelId="{56372104-C0E5-4926-B968-1E44CDFD5EDF}" type="pres">
      <dgm:prSet presAssocID="{0122152D-A2DE-4022-A18A-F834E3953D47}" presName="Parent1" presStyleLbl="revTx" presStyleIdx="0" presStyleCnt="3" custLinFactNeighborX="-362" custLinFactNeighborY="-2966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841CFC2-FA87-4639-B232-6E2DFE71A726}" type="pres">
      <dgm:prSet presAssocID="{EEA70E5D-3548-4328-91D8-D3E92A2B69EE}" presName="Accent2" presStyleCnt="0"/>
      <dgm:spPr/>
    </dgm:pt>
    <dgm:pt modelId="{A5E7DA71-9CF3-41C0-9135-658D033D44E0}" type="pres">
      <dgm:prSet presAssocID="{EEA70E5D-3548-4328-91D8-D3E92A2B69EE}" presName="Accent" presStyleLbl="node1" presStyleIdx="1" presStyleCnt="3" custScaleX="108645" custScaleY="108530"/>
      <dgm:spPr/>
    </dgm:pt>
    <dgm:pt modelId="{62FCEC85-FC84-4D2A-BBA6-97FFD995C87F}" type="pres">
      <dgm:prSet presAssocID="{EEA70E5D-3548-4328-91D8-D3E92A2B69EE}" presName="Parent2" presStyleLbl="revTx" presStyleIdx="1" presStyleCnt="3" custScaleX="108765" custLinFactNeighborX="-7574" custLinFactNeighborY="-2287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AFF57EB-337E-4605-95C3-E9A0D43C1C66}" type="pres">
      <dgm:prSet presAssocID="{B9F0250E-DC25-4176-9C4A-D2F61FE419A3}" presName="Accent3" presStyleCnt="0"/>
      <dgm:spPr/>
    </dgm:pt>
    <dgm:pt modelId="{B02F28A3-6A86-452C-910B-9F8DE73D1256}" type="pres">
      <dgm:prSet presAssocID="{B9F0250E-DC25-4176-9C4A-D2F61FE419A3}" presName="Accent" presStyleLbl="node1" presStyleIdx="2" presStyleCnt="3" custScaleX="108645" custScaleY="108530"/>
      <dgm:spPr/>
    </dgm:pt>
    <dgm:pt modelId="{C74728DA-6A0B-4668-A20A-AC6AC8C2FB3A}" type="pres">
      <dgm:prSet presAssocID="{B9F0250E-DC25-4176-9C4A-D2F61FE419A3}" presName="Parent3" presStyleLbl="revTx" presStyleIdx="2" presStyleCnt="3" custScaleX="113617" custScaleY="174175" custLinFactNeighborX="1096" custLinFactNeighborY="1046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ACAD4F70-B9EA-4E3F-A71A-A9D2B5A1BF8D}" srcId="{577437D2-42DB-4219-B6CB-EEF06AC9C11A}" destId="{0122152D-A2DE-4022-A18A-F834E3953D47}" srcOrd="0" destOrd="0" parTransId="{1A21A662-AF62-450B-AF5B-4FB48B468F32}" sibTransId="{386E588B-DE56-4504-8D77-D264213B85DF}"/>
    <dgm:cxn modelId="{31C7DEB5-66E0-4F10-AD59-4042369FDBEA}" type="presOf" srcId="{0122152D-A2DE-4022-A18A-F834E3953D47}" destId="{56372104-C0E5-4926-B968-1E44CDFD5EDF}" srcOrd="0" destOrd="0" presId="urn:microsoft.com/office/officeart/2009/layout/CircleArrowProcess"/>
    <dgm:cxn modelId="{14CA94E6-E525-41D4-B1C4-6AD9CA173DAD}" type="presOf" srcId="{EEA70E5D-3548-4328-91D8-D3E92A2B69EE}" destId="{62FCEC85-FC84-4D2A-BBA6-97FFD995C87F}" srcOrd="0" destOrd="0" presId="urn:microsoft.com/office/officeart/2009/layout/CircleArrowProcess"/>
    <dgm:cxn modelId="{E19A49B3-6080-4FD3-AFE2-2B6E53926B1D}" type="presOf" srcId="{577437D2-42DB-4219-B6CB-EEF06AC9C11A}" destId="{B3C226AA-AF4D-43B6-AAD3-C6705AB8E497}" srcOrd="0" destOrd="0" presId="urn:microsoft.com/office/officeart/2009/layout/CircleArrowProcess"/>
    <dgm:cxn modelId="{5FB328A7-D76B-4515-987D-163B561FB54C}" type="presOf" srcId="{B9F0250E-DC25-4176-9C4A-D2F61FE419A3}" destId="{C74728DA-6A0B-4668-A20A-AC6AC8C2FB3A}" srcOrd="0" destOrd="0" presId="urn:microsoft.com/office/officeart/2009/layout/CircleArrowProcess"/>
    <dgm:cxn modelId="{56505B3F-8281-478B-9608-FF370462FB8D}" srcId="{577437D2-42DB-4219-B6CB-EEF06AC9C11A}" destId="{B9F0250E-DC25-4176-9C4A-D2F61FE419A3}" srcOrd="2" destOrd="0" parTransId="{7DA5B7B6-CD55-465C-B681-9190B09EBEF6}" sibTransId="{A3D2EAC6-21B2-43DD-BDC8-D3B5BF3EF326}"/>
    <dgm:cxn modelId="{987D42F9-7A90-4830-97BC-1A2AB13AD0A1}" srcId="{577437D2-42DB-4219-B6CB-EEF06AC9C11A}" destId="{EEA70E5D-3548-4328-91D8-D3E92A2B69EE}" srcOrd="1" destOrd="0" parTransId="{C5B9454D-4046-4934-8336-1B224C8835FC}" sibTransId="{CEF445C3-240F-405A-8DDC-6DE01F9878F4}"/>
    <dgm:cxn modelId="{7872D027-7FA2-4ED2-BDEB-BD17F89481F7}" type="presParOf" srcId="{B3C226AA-AF4D-43B6-AAD3-C6705AB8E497}" destId="{52F0CA84-5755-4E10-9B1B-5510DBD0DD46}" srcOrd="0" destOrd="0" presId="urn:microsoft.com/office/officeart/2009/layout/CircleArrowProcess"/>
    <dgm:cxn modelId="{573F4333-5EE9-469E-85DE-3DB92459340E}" type="presParOf" srcId="{52F0CA84-5755-4E10-9B1B-5510DBD0DD46}" destId="{2B587BB2-B59A-41BC-9194-568B7656DF45}" srcOrd="0" destOrd="0" presId="urn:microsoft.com/office/officeart/2009/layout/CircleArrowProcess"/>
    <dgm:cxn modelId="{49E58631-5C55-45FE-AFF1-92B9D0857014}" type="presParOf" srcId="{B3C226AA-AF4D-43B6-AAD3-C6705AB8E497}" destId="{56372104-C0E5-4926-B968-1E44CDFD5EDF}" srcOrd="1" destOrd="0" presId="urn:microsoft.com/office/officeart/2009/layout/CircleArrowProcess"/>
    <dgm:cxn modelId="{1E228DFC-6460-471C-B717-918F8B6EDA27}" type="presParOf" srcId="{B3C226AA-AF4D-43B6-AAD3-C6705AB8E497}" destId="{D841CFC2-FA87-4639-B232-6E2DFE71A726}" srcOrd="2" destOrd="0" presId="urn:microsoft.com/office/officeart/2009/layout/CircleArrowProcess"/>
    <dgm:cxn modelId="{10B93E6A-24C4-4901-8CB7-B4690B2067EE}" type="presParOf" srcId="{D841CFC2-FA87-4639-B232-6E2DFE71A726}" destId="{A5E7DA71-9CF3-41C0-9135-658D033D44E0}" srcOrd="0" destOrd="0" presId="urn:microsoft.com/office/officeart/2009/layout/CircleArrowProcess"/>
    <dgm:cxn modelId="{E8816E34-86F6-478C-AD0E-607DC0EFF5B7}" type="presParOf" srcId="{B3C226AA-AF4D-43B6-AAD3-C6705AB8E497}" destId="{62FCEC85-FC84-4D2A-BBA6-97FFD995C87F}" srcOrd="3" destOrd="0" presId="urn:microsoft.com/office/officeart/2009/layout/CircleArrowProcess"/>
    <dgm:cxn modelId="{EF567247-FE5C-4E71-B7BD-55C40219DFB3}" type="presParOf" srcId="{B3C226AA-AF4D-43B6-AAD3-C6705AB8E497}" destId="{AAFF57EB-337E-4605-95C3-E9A0D43C1C66}" srcOrd="4" destOrd="0" presId="urn:microsoft.com/office/officeart/2009/layout/CircleArrowProcess"/>
    <dgm:cxn modelId="{A1DAD603-9E52-43EF-9DD2-4993EB7FA2F1}" type="presParOf" srcId="{AAFF57EB-337E-4605-95C3-E9A0D43C1C66}" destId="{B02F28A3-6A86-452C-910B-9F8DE73D1256}" srcOrd="0" destOrd="0" presId="urn:microsoft.com/office/officeart/2009/layout/CircleArrowProcess"/>
    <dgm:cxn modelId="{576EED8A-BF84-4652-AF35-3EA7FFA07CEE}" type="presParOf" srcId="{B3C226AA-AF4D-43B6-AAD3-C6705AB8E497}" destId="{C74728DA-6A0B-4668-A20A-AC6AC8C2FB3A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E9A9932-A487-4CC9-9316-2EB5E9228ABF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4E07D5CB-C0C5-4098-B029-2D866AD6033F}">
      <dgm:prSet phldrT="[Texto]"/>
      <dgm:spPr/>
      <dgm:t>
        <a:bodyPr/>
        <a:lstStyle/>
        <a:p>
          <a:r>
            <a:rPr lang="pt-BR" b="1" dirty="0" smtClean="0"/>
            <a:t>Apenas contatos autorizados podem acompanhar o tratamento dos incidentes nos circuitos.</a:t>
          </a:r>
        </a:p>
        <a:p>
          <a:endParaRPr lang="pt-BR" dirty="0" smtClean="0"/>
        </a:p>
      </dgm:t>
    </dgm:pt>
    <dgm:pt modelId="{BFF3E2FD-5160-483F-B531-174AE7130010}" type="parTrans" cxnId="{DCA5BA2A-3F57-4C77-A0F8-5A215C30C9FA}">
      <dgm:prSet/>
      <dgm:spPr/>
      <dgm:t>
        <a:bodyPr/>
        <a:lstStyle/>
        <a:p>
          <a:endParaRPr lang="pt-BR"/>
        </a:p>
      </dgm:t>
    </dgm:pt>
    <dgm:pt modelId="{101EF9A9-5C2E-4978-9B71-669A3668C5CC}" type="sibTrans" cxnId="{DCA5BA2A-3F57-4C77-A0F8-5A215C30C9FA}">
      <dgm:prSet/>
      <dgm:spPr/>
      <dgm:t>
        <a:bodyPr/>
        <a:lstStyle/>
        <a:p>
          <a:endParaRPr lang="pt-BR"/>
        </a:p>
      </dgm:t>
    </dgm:pt>
    <dgm:pt modelId="{69652349-D030-4014-9721-96899A61643A}">
      <dgm:prSet phldrT="[Texto]" custT="1"/>
      <dgm:spPr/>
      <dgm:t>
        <a:bodyPr/>
        <a:lstStyle/>
        <a:p>
          <a:r>
            <a:rPr lang="pt-BR" sz="1800" b="1" dirty="0" smtClean="0"/>
            <a:t>O escopo de atendimento é indisponibilidade e degradação de circuito. Outros casos podem ser abertos juntos ao SD, mas serão encaminhados diretamente à equipe do </a:t>
          </a:r>
          <a:r>
            <a:rPr lang="pt-BR" sz="1800" b="1" dirty="0" err="1" smtClean="0"/>
            <a:t>PoP</a:t>
          </a:r>
          <a:r>
            <a:rPr lang="pt-BR" sz="1800" b="1" dirty="0" smtClean="0"/>
            <a:t>-MG, </a:t>
          </a:r>
          <a:r>
            <a:rPr lang="pt-BR" sz="1800" b="1" dirty="0" smtClean="0"/>
            <a:t>responsável pelo tratamento técnico</a:t>
          </a:r>
          <a:r>
            <a:rPr lang="pt-BR" sz="1200" b="1" dirty="0" smtClean="0"/>
            <a:t>.</a:t>
          </a:r>
          <a:endParaRPr lang="pt-BR" sz="1200" b="1" dirty="0"/>
        </a:p>
      </dgm:t>
    </dgm:pt>
    <dgm:pt modelId="{89C6CE7B-5B7F-4DDD-8FF9-FC0CD5B06BE4}" type="parTrans" cxnId="{BD95D009-452A-4855-AC29-AF8E64B21B52}">
      <dgm:prSet/>
      <dgm:spPr/>
      <dgm:t>
        <a:bodyPr/>
        <a:lstStyle/>
        <a:p>
          <a:endParaRPr lang="pt-BR"/>
        </a:p>
      </dgm:t>
    </dgm:pt>
    <dgm:pt modelId="{112DE899-76A3-490D-B997-9D189D36B5A5}" type="sibTrans" cxnId="{BD95D009-452A-4855-AC29-AF8E64B21B52}">
      <dgm:prSet/>
      <dgm:spPr/>
      <dgm:t>
        <a:bodyPr/>
        <a:lstStyle/>
        <a:p>
          <a:endParaRPr lang="pt-BR"/>
        </a:p>
      </dgm:t>
    </dgm:pt>
    <dgm:pt modelId="{DC9A44FC-E2FD-43FD-9955-E8E66F3F57A5}">
      <dgm:prSet/>
      <dgm:spPr/>
      <dgm:t>
        <a:bodyPr/>
        <a:lstStyle/>
        <a:p>
          <a:r>
            <a:rPr lang="pt-BR" b="1" dirty="0" smtClean="0"/>
            <a:t>Para garantir celeridade no atendimento, é importante avisar ao Service Desk quando um contato for alterado (entrada de novo funcionário ou afastamento por férias, por exemplo).</a:t>
          </a:r>
          <a:endParaRPr lang="pt-BR" b="1" dirty="0"/>
        </a:p>
      </dgm:t>
    </dgm:pt>
    <dgm:pt modelId="{D4EF3271-E357-4955-9A8F-5A932089FECD}" type="parTrans" cxnId="{E639B1E8-C066-4E24-87FC-A94ADEF9DA32}">
      <dgm:prSet/>
      <dgm:spPr/>
      <dgm:t>
        <a:bodyPr/>
        <a:lstStyle/>
        <a:p>
          <a:endParaRPr lang="pt-BR"/>
        </a:p>
      </dgm:t>
    </dgm:pt>
    <dgm:pt modelId="{1478A475-EA1E-4367-AE5F-7B5141426CBC}" type="sibTrans" cxnId="{E639B1E8-C066-4E24-87FC-A94ADEF9DA32}">
      <dgm:prSet/>
      <dgm:spPr/>
      <dgm:t>
        <a:bodyPr/>
        <a:lstStyle/>
        <a:p>
          <a:endParaRPr lang="pt-BR"/>
        </a:p>
      </dgm:t>
    </dgm:pt>
    <dgm:pt modelId="{42B57405-58A5-4971-A63B-57E050D740E9}">
      <dgm:prSet phldrT="[Texto]"/>
      <dgm:spPr/>
      <dgm:t>
        <a:bodyPr/>
        <a:lstStyle/>
        <a:p>
          <a:r>
            <a:rPr lang="pt-BR" b="1" dirty="0" smtClean="0"/>
            <a:t>O acompanhamento das solicitações (pedidos de prazo e de andamento) devem ser questionados ao SD, que é responsável pelo atendimento ao cliente.</a:t>
          </a:r>
          <a:endParaRPr lang="pt-BR" b="1" dirty="0"/>
        </a:p>
      </dgm:t>
    </dgm:pt>
    <dgm:pt modelId="{C32F8590-179B-48CC-A574-9618F0C70950}" type="parTrans" cxnId="{9AA3AD24-0360-4291-8FBE-2CD91599EE6B}">
      <dgm:prSet/>
      <dgm:spPr/>
      <dgm:t>
        <a:bodyPr/>
        <a:lstStyle/>
        <a:p>
          <a:endParaRPr lang="pt-BR"/>
        </a:p>
      </dgm:t>
    </dgm:pt>
    <dgm:pt modelId="{873C6587-5B4D-453C-867F-E18FBE68F95B}" type="sibTrans" cxnId="{9AA3AD24-0360-4291-8FBE-2CD91599EE6B}">
      <dgm:prSet/>
      <dgm:spPr/>
      <dgm:t>
        <a:bodyPr/>
        <a:lstStyle/>
        <a:p>
          <a:endParaRPr lang="pt-BR"/>
        </a:p>
      </dgm:t>
    </dgm:pt>
    <dgm:pt modelId="{A222270F-4C24-400F-A8C9-D6C01597B925}">
      <dgm:prSet phldrT="[Texto]"/>
      <dgm:spPr/>
      <dgm:t>
        <a:bodyPr/>
        <a:lstStyle/>
        <a:p>
          <a:r>
            <a:rPr lang="pt-BR" b="1" dirty="0" smtClean="0"/>
            <a:t>Após a finalização do chamado, é enviada uma pesquisa de satisfação. As respostas são fundamentais para a melhoria contínua do serviço.</a:t>
          </a:r>
          <a:endParaRPr lang="pt-BR" b="1" dirty="0"/>
        </a:p>
      </dgm:t>
    </dgm:pt>
    <dgm:pt modelId="{D133FCF4-F044-4547-9E0B-2E9130419C39}" type="parTrans" cxnId="{010B9E33-CB79-4271-A3D5-6F99B349E254}">
      <dgm:prSet/>
      <dgm:spPr/>
      <dgm:t>
        <a:bodyPr/>
        <a:lstStyle/>
        <a:p>
          <a:endParaRPr lang="pt-BR"/>
        </a:p>
      </dgm:t>
    </dgm:pt>
    <dgm:pt modelId="{740CA849-2DF0-4B44-9C0E-BEFE108FA010}" type="sibTrans" cxnId="{010B9E33-CB79-4271-A3D5-6F99B349E254}">
      <dgm:prSet/>
      <dgm:spPr/>
      <dgm:t>
        <a:bodyPr/>
        <a:lstStyle/>
        <a:p>
          <a:endParaRPr lang="pt-BR"/>
        </a:p>
      </dgm:t>
    </dgm:pt>
    <dgm:pt modelId="{58BDECB7-F56F-461C-B18C-9620A617A2AE}" type="pres">
      <dgm:prSet presAssocID="{9E9A9932-A487-4CC9-9316-2EB5E9228AB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426B9734-B8CE-40A2-944A-3B2882D1F273}" type="pres">
      <dgm:prSet presAssocID="{4E07D5CB-C0C5-4098-B029-2D866AD6033F}" presName="linNode" presStyleCnt="0"/>
      <dgm:spPr/>
    </dgm:pt>
    <dgm:pt modelId="{73783E86-4DA8-4214-951A-ED1C24A061FF}" type="pres">
      <dgm:prSet presAssocID="{4E07D5CB-C0C5-4098-B029-2D866AD6033F}" presName="parentText" presStyleLbl="node1" presStyleIdx="0" presStyleCnt="5" custScaleX="272109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8C10B37-5952-4A9A-9111-7EA8041C75B9}" type="pres">
      <dgm:prSet presAssocID="{101EF9A9-5C2E-4978-9B71-669A3668C5CC}" presName="sp" presStyleCnt="0"/>
      <dgm:spPr/>
    </dgm:pt>
    <dgm:pt modelId="{0AB0414A-237B-47E9-8B34-C250009F3549}" type="pres">
      <dgm:prSet presAssocID="{DC9A44FC-E2FD-43FD-9955-E8E66F3F57A5}" presName="linNode" presStyleCnt="0"/>
      <dgm:spPr/>
    </dgm:pt>
    <dgm:pt modelId="{B6EC8278-DEBE-4C96-8264-A66BCEF302D7}" type="pres">
      <dgm:prSet presAssocID="{DC9A44FC-E2FD-43FD-9955-E8E66F3F57A5}" presName="parentText" presStyleLbl="node1" presStyleIdx="1" presStyleCnt="5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E10500D-2151-4142-A675-CD3E3E3A1B45}" type="pres">
      <dgm:prSet presAssocID="{1478A475-EA1E-4367-AE5F-7B5141426CBC}" presName="sp" presStyleCnt="0"/>
      <dgm:spPr/>
    </dgm:pt>
    <dgm:pt modelId="{8237293A-F010-444D-8A6C-591CB6181479}" type="pres">
      <dgm:prSet presAssocID="{69652349-D030-4014-9721-96899A61643A}" presName="linNode" presStyleCnt="0"/>
      <dgm:spPr/>
    </dgm:pt>
    <dgm:pt modelId="{DD1FEBAA-FF60-418B-B285-BD9CDC195CE2}" type="pres">
      <dgm:prSet presAssocID="{69652349-D030-4014-9721-96899A61643A}" presName="parentText" presStyleLbl="node1" presStyleIdx="2" presStyleCnt="5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88B908D-416E-4B1A-B608-2C755C585427}" type="pres">
      <dgm:prSet presAssocID="{112DE899-76A3-490D-B997-9D189D36B5A5}" presName="sp" presStyleCnt="0"/>
      <dgm:spPr/>
    </dgm:pt>
    <dgm:pt modelId="{328B31B2-1646-43FC-A326-141B4DDF304D}" type="pres">
      <dgm:prSet presAssocID="{42B57405-58A5-4971-A63B-57E050D740E9}" presName="linNode" presStyleCnt="0"/>
      <dgm:spPr/>
    </dgm:pt>
    <dgm:pt modelId="{A5FC5B8D-3D9F-4904-9672-13148CDBB077}" type="pres">
      <dgm:prSet presAssocID="{42B57405-58A5-4971-A63B-57E050D740E9}" presName="parentText" presStyleLbl="node1" presStyleIdx="3" presStyleCnt="5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ED6209D-FC01-4E2D-B8C9-E26B728E056E}" type="pres">
      <dgm:prSet presAssocID="{873C6587-5B4D-453C-867F-E18FBE68F95B}" presName="sp" presStyleCnt="0"/>
      <dgm:spPr/>
    </dgm:pt>
    <dgm:pt modelId="{252F4364-7EA6-487E-8C2D-C9B74DCA7B00}" type="pres">
      <dgm:prSet presAssocID="{A222270F-4C24-400F-A8C9-D6C01597B925}" presName="linNode" presStyleCnt="0"/>
      <dgm:spPr/>
    </dgm:pt>
    <dgm:pt modelId="{32E954F8-AC95-4220-B5EE-BBD7DC2CA59F}" type="pres">
      <dgm:prSet presAssocID="{A222270F-4C24-400F-A8C9-D6C01597B925}" presName="parentText" presStyleLbl="node1" presStyleIdx="4" presStyleCnt="5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7AA73AC8-9273-4A9B-8B9B-2141BD92D125}" type="presOf" srcId="{A222270F-4C24-400F-A8C9-D6C01597B925}" destId="{32E954F8-AC95-4220-B5EE-BBD7DC2CA59F}" srcOrd="0" destOrd="0" presId="urn:microsoft.com/office/officeart/2005/8/layout/vList5"/>
    <dgm:cxn modelId="{9AA3AD24-0360-4291-8FBE-2CD91599EE6B}" srcId="{9E9A9932-A487-4CC9-9316-2EB5E9228ABF}" destId="{42B57405-58A5-4971-A63B-57E050D740E9}" srcOrd="3" destOrd="0" parTransId="{C32F8590-179B-48CC-A574-9618F0C70950}" sibTransId="{873C6587-5B4D-453C-867F-E18FBE68F95B}"/>
    <dgm:cxn modelId="{F0988EB1-946C-47AC-9616-0BD4E586D577}" type="presOf" srcId="{DC9A44FC-E2FD-43FD-9955-E8E66F3F57A5}" destId="{B6EC8278-DEBE-4C96-8264-A66BCEF302D7}" srcOrd="0" destOrd="0" presId="urn:microsoft.com/office/officeart/2005/8/layout/vList5"/>
    <dgm:cxn modelId="{BD95D009-452A-4855-AC29-AF8E64B21B52}" srcId="{9E9A9932-A487-4CC9-9316-2EB5E9228ABF}" destId="{69652349-D030-4014-9721-96899A61643A}" srcOrd="2" destOrd="0" parTransId="{89C6CE7B-5B7F-4DDD-8FF9-FC0CD5B06BE4}" sibTransId="{112DE899-76A3-490D-B997-9D189D36B5A5}"/>
    <dgm:cxn modelId="{E639B1E8-C066-4E24-87FC-A94ADEF9DA32}" srcId="{9E9A9932-A487-4CC9-9316-2EB5E9228ABF}" destId="{DC9A44FC-E2FD-43FD-9955-E8E66F3F57A5}" srcOrd="1" destOrd="0" parTransId="{D4EF3271-E357-4955-9A8F-5A932089FECD}" sibTransId="{1478A475-EA1E-4367-AE5F-7B5141426CBC}"/>
    <dgm:cxn modelId="{6A06ABF8-AC26-40F5-A792-96B941AFDF9B}" type="presOf" srcId="{9E9A9932-A487-4CC9-9316-2EB5E9228ABF}" destId="{58BDECB7-F56F-461C-B18C-9620A617A2AE}" srcOrd="0" destOrd="0" presId="urn:microsoft.com/office/officeart/2005/8/layout/vList5"/>
    <dgm:cxn modelId="{DCA5BA2A-3F57-4C77-A0F8-5A215C30C9FA}" srcId="{9E9A9932-A487-4CC9-9316-2EB5E9228ABF}" destId="{4E07D5CB-C0C5-4098-B029-2D866AD6033F}" srcOrd="0" destOrd="0" parTransId="{BFF3E2FD-5160-483F-B531-174AE7130010}" sibTransId="{101EF9A9-5C2E-4978-9B71-669A3668C5CC}"/>
    <dgm:cxn modelId="{0C8F5F23-D28D-45E0-8591-4CBAB92C23D2}" type="presOf" srcId="{69652349-D030-4014-9721-96899A61643A}" destId="{DD1FEBAA-FF60-418B-B285-BD9CDC195CE2}" srcOrd="0" destOrd="0" presId="urn:microsoft.com/office/officeart/2005/8/layout/vList5"/>
    <dgm:cxn modelId="{010B9E33-CB79-4271-A3D5-6F99B349E254}" srcId="{9E9A9932-A487-4CC9-9316-2EB5E9228ABF}" destId="{A222270F-4C24-400F-A8C9-D6C01597B925}" srcOrd="4" destOrd="0" parTransId="{D133FCF4-F044-4547-9E0B-2E9130419C39}" sibTransId="{740CA849-2DF0-4B44-9C0E-BEFE108FA010}"/>
    <dgm:cxn modelId="{0D3BDB6C-C825-4FE3-8467-D17D72191008}" type="presOf" srcId="{42B57405-58A5-4971-A63B-57E050D740E9}" destId="{A5FC5B8D-3D9F-4904-9672-13148CDBB077}" srcOrd="0" destOrd="0" presId="urn:microsoft.com/office/officeart/2005/8/layout/vList5"/>
    <dgm:cxn modelId="{8D50EFE6-AAAB-439A-B2CA-A7188C8CCBA2}" type="presOf" srcId="{4E07D5CB-C0C5-4098-B029-2D866AD6033F}" destId="{73783E86-4DA8-4214-951A-ED1C24A061FF}" srcOrd="0" destOrd="0" presId="urn:microsoft.com/office/officeart/2005/8/layout/vList5"/>
    <dgm:cxn modelId="{CCFD5BEC-0EB4-4D81-9D6C-B83F0F40635B}" type="presParOf" srcId="{58BDECB7-F56F-461C-B18C-9620A617A2AE}" destId="{426B9734-B8CE-40A2-944A-3B2882D1F273}" srcOrd="0" destOrd="0" presId="urn:microsoft.com/office/officeart/2005/8/layout/vList5"/>
    <dgm:cxn modelId="{32ABBDBE-A0E7-48BB-B567-167BB8724964}" type="presParOf" srcId="{426B9734-B8CE-40A2-944A-3B2882D1F273}" destId="{73783E86-4DA8-4214-951A-ED1C24A061FF}" srcOrd="0" destOrd="0" presId="urn:microsoft.com/office/officeart/2005/8/layout/vList5"/>
    <dgm:cxn modelId="{B41E1326-253A-4DD0-A403-CAFCBC8217E2}" type="presParOf" srcId="{58BDECB7-F56F-461C-B18C-9620A617A2AE}" destId="{B8C10B37-5952-4A9A-9111-7EA8041C75B9}" srcOrd="1" destOrd="0" presId="urn:microsoft.com/office/officeart/2005/8/layout/vList5"/>
    <dgm:cxn modelId="{F81498C4-4F5D-494F-9283-91936BEE1DF2}" type="presParOf" srcId="{58BDECB7-F56F-461C-B18C-9620A617A2AE}" destId="{0AB0414A-237B-47E9-8B34-C250009F3549}" srcOrd="2" destOrd="0" presId="urn:microsoft.com/office/officeart/2005/8/layout/vList5"/>
    <dgm:cxn modelId="{24C3CC90-304E-4EAC-A3BB-3621E0CEA12A}" type="presParOf" srcId="{0AB0414A-237B-47E9-8B34-C250009F3549}" destId="{B6EC8278-DEBE-4C96-8264-A66BCEF302D7}" srcOrd="0" destOrd="0" presId="urn:microsoft.com/office/officeart/2005/8/layout/vList5"/>
    <dgm:cxn modelId="{DC81E95D-64EA-4A84-94FD-6F850795918D}" type="presParOf" srcId="{58BDECB7-F56F-461C-B18C-9620A617A2AE}" destId="{7E10500D-2151-4142-A675-CD3E3E3A1B45}" srcOrd="3" destOrd="0" presId="urn:microsoft.com/office/officeart/2005/8/layout/vList5"/>
    <dgm:cxn modelId="{C8ECFAE5-E4C7-4188-9BEC-441BE5D72B19}" type="presParOf" srcId="{58BDECB7-F56F-461C-B18C-9620A617A2AE}" destId="{8237293A-F010-444D-8A6C-591CB6181479}" srcOrd="4" destOrd="0" presId="urn:microsoft.com/office/officeart/2005/8/layout/vList5"/>
    <dgm:cxn modelId="{5EE0DCC8-8FC0-4795-AA0C-15BC5D0A667C}" type="presParOf" srcId="{8237293A-F010-444D-8A6C-591CB6181479}" destId="{DD1FEBAA-FF60-418B-B285-BD9CDC195CE2}" srcOrd="0" destOrd="0" presId="urn:microsoft.com/office/officeart/2005/8/layout/vList5"/>
    <dgm:cxn modelId="{EE34B230-D18D-4220-871A-F0373AAFC252}" type="presParOf" srcId="{58BDECB7-F56F-461C-B18C-9620A617A2AE}" destId="{A88B908D-416E-4B1A-B608-2C755C585427}" srcOrd="5" destOrd="0" presId="urn:microsoft.com/office/officeart/2005/8/layout/vList5"/>
    <dgm:cxn modelId="{5C81743D-90A2-43BF-B464-B4B646CBDA31}" type="presParOf" srcId="{58BDECB7-F56F-461C-B18C-9620A617A2AE}" destId="{328B31B2-1646-43FC-A326-141B4DDF304D}" srcOrd="6" destOrd="0" presId="urn:microsoft.com/office/officeart/2005/8/layout/vList5"/>
    <dgm:cxn modelId="{CC3D3995-AF43-4976-91AA-A5108D35B373}" type="presParOf" srcId="{328B31B2-1646-43FC-A326-141B4DDF304D}" destId="{A5FC5B8D-3D9F-4904-9672-13148CDBB077}" srcOrd="0" destOrd="0" presId="urn:microsoft.com/office/officeart/2005/8/layout/vList5"/>
    <dgm:cxn modelId="{07F6D480-842B-4E9D-8D9E-1A7A5E124B32}" type="presParOf" srcId="{58BDECB7-F56F-461C-B18C-9620A617A2AE}" destId="{5ED6209D-FC01-4E2D-B8C9-E26B728E056E}" srcOrd="7" destOrd="0" presId="urn:microsoft.com/office/officeart/2005/8/layout/vList5"/>
    <dgm:cxn modelId="{A4D05C67-ACC8-4180-B6D6-24E3415A5C65}" type="presParOf" srcId="{58BDECB7-F56F-461C-B18C-9620A617A2AE}" destId="{252F4364-7EA6-487E-8C2D-C9B74DCA7B00}" srcOrd="8" destOrd="0" presId="urn:microsoft.com/office/officeart/2005/8/layout/vList5"/>
    <dgm:cxn modelId="{BB115CE3-A9AF-4F47-9662-F02C766C1FD7}" type="presParOf" srcId="{252F4364-7EA6-487E-8C2D-C9B74DCA7B00}" destId="{32E954F8-AC95-4220-B5EE-BBD7DC2CA59F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783E86-4DA8-4214-951A-ED1C24A061FF}">
      <dsp:nvSpPr>
        <dsp:cNvPr id="0" name=""/>
        <dsp:cNvSpPr/>
      </dsp:nvSpPr>
      <dsp:spPr>
        <a:xfrm>
          <a:off x="3794" y="2404"/>
          <a:ext cx="7618156" cy="10514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/>
            <a:t>Apenas contatos autorizados podem acompanhar o tratamento dos incidentes nos circuitos.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800" kern="1200" dirty="0" smtClean="0"/>
        </a:p>
      </dsp:txBody>
      <dsp:txXfrm>
        <a:off x="55124" y="53734"/>
        <a:ext cx="7515496" cy="948839"/>
      </dsp:txXfrm>
    </dsp:sp>
    <dsp:sp modelId="{B6EC8278-DEBE-4C96-8264-A66BCEF302D7}">
      <dsp:nvSpPr>
        <dsp:cNvPr id="0" name=""/>
        <dsp:cNvSpPr/>
      </dsp:nvSpPr>
      <dsp:spPr>
        <a:xfrm>
          <a:off x="3794" y="1106479"/>
          <a:ext cx="7769275" cy="10514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/>
            <a:t>Para garantir celeridade no atendimento, é importante avisar ao Service Desk quando um contato for alterado (entrada de novo funcionário ou afastamento por férias, por exemplo).</a:t>
          </a:r>
          <a:endParaRPr lang="pt-BR" sz="1800" b="1" kern="1200" dirty="0"/>
        </a:p>
      </dsp:txBody>
      <dsp:txXfrm>
        <a:off x="55124" y="1157809"/>
        <a:ext cx="7666615" cy="948839"/>
      </dsp:txXfrm>
    </dsp:sp>
    <dsp:sp modelId="{DD1FEBAA-FF60-418B-B285-BD9CDC195CE2}">
      <dsp:nvSpPr>
        <dsp:cNvPr id="0" name=""/>
        <dsp:cNvSpPr/>
      </dsp:nvSpPr>
      <dsp:spPr>
        <a:xfrm>
          <a:off x="3794" y="2210554"/>
          <a:ext cx="7769275" cy="10514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/>
            <a:t>O escopo de atendimento é indisponibilidade e degradação de circuito. Outros casos podem ser abertos juntos ao SD, mas serão encaminhados diretamente à equipe do </a:t>
          </a:r>
          <a:r>
            <a:rPr lang="pt-BR" sz="1800" b="1" kern="1200" dirty="0" err="1" smtClean="0"/>
            <a:t>PoP</a:t>
          </a:r>
          <a:r>
            <a:rPr lang="pt-BR" sz="1800" b="1" kern="1200" dirty="0" smtClean="0"/>
            <a:t>-MG, </a:t>
          </a:r>
          <a:r>
            <a:rPr lang="pt-BR" sz="1800" b="1" kern="1200" dirty="0" smtClean="0"/>
            <a:t>responsável pelo tratamento técnico</a:t>
          </a:r>
          <a:r>
            <a:rPr lang="pt-BR" sz="1200" b="1" kern="1200" dirty="0" smtClean="0"/>
            <a:t>.</a:t>
          </a:r>
          <a:endParaRPr lang="pt-BR" sz="1200" b="1" kern="1200" dirty="0"/>
        </a:p>
      </dsp:txBody>
      <dsp:txXfrm>
        <a:off x="55124" y="2261884"/>
        <a:ext cx="7666615" cy="948839"/>
      </dsp:txXfrm>
    </dsp:sp>
    <dsp:sp modelId="{A5FC5B8D-3D9F-4904-9672-13148CDBB077}">
      <dsp:nvSpPr>
        <dsp:cNvPr id="0" name=""/>
        <dsp:cNvSpPr/>
      </dsp:nvSpPr>
      <dsp:spPr>
        <a:xfrm>
          <a:off x="3794" y="3314628"/>
          <a:ext cx="7769275" cy="10514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/>
            <a:t>O acompanhamento das solicitações (pedidos de prazo e de andamento) devem ser questionados ao SD, que é responsável pelo atendimento ao cliente.</a:t>
          </a:r>
          <a:endParaRPr lang="pt-BR" sz="1800" b="1" kern="1200" dirty="0"/>
        </a:p>
      </dsp:txBody>
      <dsp:txXfrm>
        <a:off x="55124" y="3365958"/>
        <a:ext cx="7666615" cy="948839"/>
      </dsp:txXfrm>
    </dsp:sp>
    <dsp:sp modelId="{32E954F8-AC95-4220-B5EE-BBD7DC2CA59F}">
      <dsp:nvSpPr>
        <dsp:cNvPr id="0" name=""/>
        <dsp:cNvSpPr/>
      </dsp:nvSpPr>
      <dsp:spPr>
        <a:xfrm>
          <a:off x="3794" y="4418703"/>
          <a:ext cx="7769275" cy="10514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/>
            <a:t>Após a finalização do chamado, é enviada uma pesquisa de satisfação. As respostas são fundamentais para a melhoria contínua do serviço.</a:t>
          </a:r>
          <a:endParaRPr lang="pt-BR" sz="1800" b="1" kern="1200" dirty="0"/>
        </a:p>
      </dsp:txBody>
      <dsp:txXfrm>
        <a:off x="55124" y="4470033"/>
        <a:ext cx="7666615" cy="9488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4F8672-0DB6-4901-95CC-AE6307836BFD}" type="datetimeFigureOut">
              <a:rPr lang="pt-BR" smtClean="0"/>
              <a:pPr/>
              <a:t>27/06/2018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76A187-263B-4FB3-ADA9-1EF4AA201F8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63197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8EC397-B241-430A-AD04-64DEF4FE2070}" type="datetimeFigureOut">
              <a:rPr lang="pt-BR" smtClean="0"/>
              <a:pPr/>
              <a:t>27/06/2018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r>
              <a:rPr lang="pt-BR" dirty="0" smtClean="0"/>
              <a:t>`</a:t>
            </a:r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20893A-05EB-4B16-9177-DDB2A66143D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9069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71670" y="1643050"/>
            <a:ext cx="5000660" cy="1571636"/>
          </a:xfrm>
          <a:prstGeom prst="rect">
            <a:avLst/>
          </a:prstGeom>
        </p:spPr>
        <p:txBody>
          <a:bodyPr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7" name="Espaço Reservado para Conteúdo 6"/>
          <p:cNvSpPr>
            <a:spLocks noGrp="1"/>
          </p:cNvSpPr>
          <p:nvPr>
            <p:ph sz="quarter" idx="10" hasCustomPrompt="1"/>
          </p:nvPr>
        </p:nvSpPr>
        <p:spPr>
          <a:xfrm>
            <a:off x="2071688" y="3500438"/>
            <a:ext cx="4929187" cy="1714500"/>
          </a:xfrm>
          <a:prstGeom prst="rect">
            <a:avLst/>
          </a:prstGeom>
        </p:spPr>
        <p:txBody>
          <a:bodyPr/>
          <a:lstStyle>
            <a:lvl1pPr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 smtClean="0"/>
              <a:t>Subtítulo </a:t>
            </a:r>
          </a:p>
          <a:p>
            <a:pPr lvl="0"/>
            <a:r>
              <a:rPr lang="pt-BR" dirty="0" smtClean="0"/>
              <a:t>Data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Conteúdo 9"/>
          <p:cNvSpPr>
            <a:spLocks noGrp="1"/>
          </p:cNvSpPr>
          <p:nvPr>
            <p:ph sz="quarter" idx="13"/>
          </p:nvPr>
        </p:nvSpPr>
        <p:spPr>
          <a:xfrm>
            <a:off x="179512" y="1412776"/>
            <a:ext cx="7920880" cy="5040560"/>
          </a:xfrm>
          <a:prstGeom prst="rect">
            <a:avLst/>
          </a:prstGeom>
        </p:spPr>
        <p:txBody>
          <a:bodyPr/>
          <a:lstStyle>
            <a:lvl1pPr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sz="quarter" idx="14" hasCustomPrompt="1"/>
          </p:nvPr>
        </p:nvSpPr>
        <p:spPr>
          <a:xfrm>
            <a:off x="179512" y="268064"/>
            <a:ext cx="7920880" cy="9286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0070C0"/>
                </a:solidFill>
              </a:defRPr>
            </a:lvl1pPr>
          </a:lstStyle>
          <a:p>
            <a:pPr lvl="0"/>
            <a:r>
              <a:rPr lang="pt-BR" dirty="0" smtClean="0"/>
              <a:t>Título mestre</a:t>
            </a:r>
          </a:p>
        </p:txBody>
      </p:sp>
      <p:sp>
        <p:nvSpPr>
          <p:cNvPr id="7" name="Espaço Reservado para Data 1"/>
          <p:cNvSpPr>
            <a:spLocks noGrp="1"/>
          </p:cNvSpPr>
          <p:nvPr>
            <p:ph type="dt" sz="half" idx="16"/>
          </p:nvPr>
        </p:nvSpPr>
        <p:spPr>
          <a:xfrm>
            <a:off x="179512" y="6511095"/>
            <a:ext cx="2133600" cy="196131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231F0F5-9C7B-4BC7-94EB-2617A640359C}" type="datetime1">
              <a:rPr lang="pt-BR" smtClean="0"/>
              <a:pPr/>
              <a:t>27/06/2018</a:t>
            </a:fld>
            <a:endParaRPr lang="pt-BR"/>
          </a:p>
        </p:txBody>
      </p:sp>
      <p:sp>
        <p:nvSpPr>
          <p:cNvPr id="8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2411760" y="6511095"/>
            <a:ext cx="5688632" cy="196131"/>
          </a:xfrm>
          <a:prstGeom prst="rect">
            <a:avLst/>
          </a:prstGeom>
        </p:spPr>
        <p:txBody>
          <a:bodyPr/>
          <a:lstStyle>
            <a:lvl1pPr>
              <a:defRPr lang="pt-BR" sz="1200" dirty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9" name="Espaço Reservado para Número de Slide 3"/>
          <p:cNvSpPr txBox="1">
            <a:spLocks/>
          </p:cNvSpPr>
          <p:nvPr userDrawn="1"/>
        </p:nvSpPr>
        <p:spPr>
          <a:xfrm>
            <a:off x="8460432" y="6496846"/>
            <a:ext cx="504056" cy="210380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 marL="0" algn="l" defTabSz="914400" rtl="0" eaLnBrk="1" latinLnBrk="0" hangingPunct="1">
              <a:defRPr lang="pt-BR" sz="12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306C15-95EA-4473-B890-D7BC1D1667C7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8460432" y="6496846"/>
            <a:ext cx="504056" cy="210380"/>
          </a:xfrm>
          <a:prstGeom prst="rect">
            <a:avLst/>
          </a:prstGeom>
        </p:spPr>
        <p:txBody>
          <a:bodyPr/>
          <a:lstStyle>
            <a:lvl1pPr>
              <a:defRPr lang="pt-BR" sz="120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8306C15-95EA-4473-B890-D7BC1D1667C7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9" name="Espaço Reservado para Texto 11"/>
          <p:cNvSpPr>
            <a:spLocks noGrp="1"/>
          </p:cNvSpPr>
          <p:nvPr>
            <p:ph type="body" sz="quarter" idx="14" hasCustomPrompt="1"/>
          </p:nvPr>
        </p:nvSpPr>
        <p:spPr>
          <a:xfrm>
            <a:off x="179512" y="260648"/>
            <a:ext cx="7920880" cy="9286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0070C0"/>
                </a:solidFill>
              </a:defRPr>
            </a:lvl1pPr>
          </a:lstStyle>
          <a:p>
            <a:pPr lvl="0"/>
            <a:r>
              <a:rPr lang="pt-BR" dirty="0" smtClean="0"/>
              <a:t>Título mestre</a:t>
            </a:r>
          </a:p>
        </p:txBody>
      </p:sp>
      <p:sp>
        <p:nvSpPr>
          <p:cNvPr id="10" name="Espaço Reservado para Conteúdo 9"/>
          <p:cNvSpPr>
            <a:spLocks noGrp="1"/>
          </p:cNvSpPr>
          <p:nvPr>
            <p:ph sz="quarter" idx="13"/>
          </p:nvPr>
        </p:nvSpPr>
        <p:spPr>
          <a:xfrm>
            <a:off x="179512" y="1412776"/>
            <a:ext cx="7920880" cy="5040560"/>
          </a:xfrm>
          <a:prstGeom prst="rect">
            <a:avLst/>
          </a:prstGeom>
        </p:spPr>
        <p:txBody>
          <a:bodyPr/>
          <a:lstStyle>
            <a:lvl1pPr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7" name="Espaço Reservado para Data 1"/>
          <p:cNvSpPr>
            <a:spLocks noGrp="1"/>
          </p:cNvSpPr>
          <p:nvPr>
            <p:ph type="dt" sz="half" idx="16"/>
          </p:nvPr>
        </p:nvSpPr>
        <p:spPr>
          <a:xfrm>
            <a:off x="179512" y="6511095"/>
            <a:ext cx="2133600" cy="196131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231F0F5-9C7B-4BC7-94EB-2617A640359C}" type="datetime1">
              <a:rPr lang="pt-BR" smtClean="0"/>
              <a:pPr/>
              <a:t>27/06/2018</a:t>
            </a:fld>
            <a:endParaRPr lang="pt-BR"/>
          </a:p>
        </p:txBody>
      </p:sp>
      <p:sp>
        <p:nvSpPr>
          <p:cNvPr id="8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2411760" y="6511095"/>
            <a:ext cx="5688632" cy="196131"/>
          </a:xfrm>
          <a:prstGeom prst="rect">
            <a:avLst/>
          </a:prstGeom>
        </p:spPr>
        <p:txBody>
          <a:bodyPr/>
          <a:lstStyle>
            <a:lvl1pPr>
              <a:defRPr lang="pt-BR" sz="1200" dirty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pt-B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11"/>
          <p:cNvSpPr>
            <a:spLocks noGrp="1"/>
          </p:cNvSpPr>
          <p:nvPr>
            <p:ph type="body" sz="quarter" idx="14" hasCustomPrompt="1"/>
          </p:nvPr>
        </p:nvSpPr>
        <p:spPr>
          <a:xfrm>
            <a:off x="179512" y="260648"/>
            <a:ext cx="7920880" cy="9286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0070C0"/>
                </a:solidFill>
              </a:defRPr>
            </a:lvl1pPr>
          </a:lstStyle>
          <a:p>
            <a:pPr lvl="0"/>
            <a:r>
              <a:rPr lang="pt-BR" dirty="0" smtClean="0"/>
              <a:t>Título mestre</a:t>
            </a:r>
          </a:p>
        </p:txBody>
      </p:sp>
      <p:sp>
        <p:nvSpPr>
          <p:cNvPr id="10" name="Espaço Reservado para Tabela 9"/>
          <p:cNvSpPr>
            <a:spLocks noGrp="1"/>
          </p:cNvSpPr>
          <p:nvPr>
            <p:ph type="tbl" sz="quarter" idx="15"/>
          </p:nvPr>
        </p:nvSpPr>
        <p:spPr>
          <a:xfrm>
            <a:off x="179512" y="1412776"/>
            <a:ext cx="7920880" cy="5040560"/>
          </a:xfrm>
          <a:prstGeom prst="rect">
            <a:avLst/>
          </a:prstGeom>
        </p:spPr>
        <p:txBody>
          <a:bodyPr/>
          <a:lstStyle>
            <a:lvl1pPr>
              <a:defRPr lang="pt-BR"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Data 1"/>
          <p:cNvSpPr>
            <a:spLocks noGrp="1"/>
          </p:cNvSpPr>
          <p:nvPr>
            <p:ph type="dt" sz="half" idx="16"/>
          </p:nvPr>
        </p:nvSpPr>
        <p:spPr>
          <a:xfrm>
            <a:off x="179512" y="6511095"/>
            <a:ext cx="2133600" cy="196131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231F0F5-9C7B-4BC7-94EB-2617A640359C}" type="datetime1">
              <a:rPr lang="pt-BR" smtClean="0"/>
              <a:pPr/>
              <a:t>27/06/2018</a:t>
            </a:fld>
            <a:endParaRPr lang="pt-BR"/>
          </a:p>
        </p:txBody>
      </p:sp>
      <p:sp>
        <p:nvSpPr>
          <p:cNvPr id="7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2411760" y="6511095"/>
            <a:ext cx="5688632" cy="196131"/>
          </a:xfrm>
          <a:prstGeom prst="rect">
            <a:avLst/>
          </a:prstGeom>
        </p:spPr>
        <p:txBody>
          <a:bodyPr/>
          <a:lstStyle>
            <a:lvl1pPr>
              <a:defRPr lang="pt-BR" sz="1200" dirty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8" name="Espaço Reservado para Número de Slide 3"/>
          <p:cNvSpPr txBox="1">
            <a:spLocks/>
          </p:cNvSpPr>
          <p:nvPr userDrawn="1"/>
        </p:nvSpPr>
        <p:spPr>
          <a:xfrm>
            <a:off x="8460432" y="6496846"/>
            <a:ext cx="504056" cy="210380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 marL="0" algn="l" defTabSz="914400" rtl="0" eaLnBrk="1" latinLnBrk="0" hangingPunct="1">
              <a:defRPr lang="pt-BR" sz="12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306C15-95EA-4473-B890-D7BC1D1667C7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C58678-8A53-4F8B-8646-3CCD81600A83}" type="datetime1">
              <a:rPr lang="pt-BR" smtClean="0"/>
              <a:pPr/>
              <a:t>27/06/2018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sz="quarter" idx="12" hasCustomPrompt="1"/>
          </p:nvPr>
        </p:nvSpPr>
        <p:spPr>
          <a:xfrm>
            <a:off x="1000125" y="3571875"/>
            <a:ext cx="5072063" cy="1857375"/>
          </a:xfrm>
          <a:prstGeom prst="rect">
            <a:avLst/>
          </a:prstGeom>
        </p:spPr>
        <p:txBody>
          <a:bodyPr/>
          <a:lstStyle>
            <a:lvl1pPr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 smtClean="0">
                <a:solidFill>
                  <a:schemeClr val="bg1"/>
                </a:solidFill>
              </a:rPr>
              <a:t>Nome do apresentador</a:t>
            </a:r>
          </a:p>
          <a:p>
            <a:pPr lvl="0"/>
            <a:r>
              <a:rPr lang="pt-BR" dirty="0" smtClean="0">
                <a:solidFill>
                  <a:schemeClr val="bg1"/>
                </a:solidFill>
              </a:rPr>
              <a:t>email@apresentador.com.br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emf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jpeg"/><Relationship Id="rId5" Type="http://schemas.openxmlformats.org/officeDocument/2006/relationships/image" Target="../media/image6.emf"/><Relationship Id="rId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87"/>
          <a:stretch/>
        </p:blipFill>
        <p:spPr>
          <a:xfrm>
            <a:off x="1754903" y="-1"/>
            <a:ext cx="7389097" cy="6858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0" y="-76200"/>
            <a:ext cx="2120900" cy="70104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8193" r="11112" b="12615"/>
          <a:stretch/>
        </p:blipFill>
        <p:spPr>
          <a:xfrm>
            <a:off x="198292" y="4293096"/>
            <a:ext cx="1440161" cy="208823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0"/>
            <a:ext cx="8875059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187"/>
          <a:stretch/>
        </p:blipFill>
        <p:spPr>
          <a:xfrm>
            <a:off x="0" y="-1"/>
            <a:ext cx="7389097" cy="68580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6200" y="381000"/>
            <a:ext cx="7391400" cy="224548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8193" r="11112" b="12615"/>
          <a:stretch/>
        </p:blipFill>
        <p:spPr>
          <a:xfrm>
            <a:off x="7596336" y="4293096"/>
            <a:ext cx="1440161" cy="208823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hyperlink" Target="https://www.facebook.com/RedeNacionaldeEnsinoePesquisaRNP/" TargetMode="External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atendimento@rnp.br" TargetMode="External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mailto:Francisco.junior@rnp.br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19672" y="2564904"/>
            <a:ext cx="5976664" cy="1368152"/>
          </a:xfrm>
        </p:spPr>
        <p:txBody>
          <a:bodyPr/>
          <a:lstStyle/>
          <a:p>
            <a:pPr algn="ctr"/>
            <a:r>
              <a:rPr lang="pt-BR" b="1" dirty="0"/>
              <a:t>Exigimos um bom atendimento, mas prestamos um bom atendimento?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5399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06C15-95EA-4473-B890-D7BC1D1667C7}" type="slidenum">
              <a:rPr lang="pt-BR" smtClean="0"/>
              <a:pPr/>
              <a:t>10</a:t>
            </a:fld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6" name="Picture 2" descr="Resultado de imagem para o menino da informatica suport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8"/>
          <a:stretch/>
        </p:blipFill>
        <p:spPr bwMode="auto">
          <a:xfrm>
            <a:off x="323528" y="168998"/>
            <a:ext cx="7632848" cy="656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42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06C15-95EA-4473-B890-D7BC1D1667C7}" type="slidenum">
              <a:rPr lang="pt-BR" smtClean="0"/>
              <a:pPr/>
              <a:t>11</a:t>
            </a:fld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4"/>
          </p:nvPr>
        </p:nvSpPr>
        <p:spPr>
          <a:xfrm>
            <a:off x="3163642" y="260648"/>
            <a:ext cx="4936750" cy="928688"/>
          </a:xfrm>
        </p:spPr>
        <p:txBody>
          <a:bodyPr/>
          <a:lstStyle/>
          <a:p>
            <a:pPr algn="ctr"/>
            <a:r>
              <a:rPr lang="pt-BR" sz="6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Vilões</a:t>
            </a:r>
            <a:endParaRPr lang="pt-BR" sz="6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179512" y="2780928"/>
            <a:ext cx="8229600" cy="339447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Sistema de Telefonia</a:t>
            </a:r>
          </a:p>
          <a:p>
            <a:pPr marL="0" indent="0">
              <a:buFont typeface="Arial" pitchFamily="34" charset="0"/>
              <a:buNone/>
            </a:pPr>
            <a:endParaRPr lang="pt-B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Plataforma de ITSM</a:t>
            </a:r>
          </a:p>
          <a:p>
            <a:pPr marL="0" indent="0">
              <a:buFont typeface="Arial" pitchFamily="34" charset="0"/>
              <a:buNone/>
            </a:pPr>
            <a:endParaRPr lang="pt-B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Analistas de </a:t>
            </a:r>
            <a:r>
              <a:rPr lang="pt-B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atendimento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 mal capacitados</a:t>
            </a:r>
          </a:p>
          <a:p>
            <a:pPr>
              <a:buFont typeface="Wingdings" panose="05000000000000000000" pitchFamily="2" charset="2"/>
              <a:buChar char="à"/>
            </a:pPr>
            <a:endParaRPr lang="pt-BR" dirty="0" smtClean="0"/>
          </a:p>
        </p:txBody>
      </p:sp>
      <p:pic>
        <p:nvPicPr>
          <p:cNvPr id="6" name="Picture 2" descr="Resultado de imagem para vilÃ£o do batm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2984130" cy="227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425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06C15-95EA-4473-B890-D7BC1D1667C7}" type="slidenum">
              <a:rPr lang="pt-BR" smtClean="0"/>
              <a:pPr/>
              <a:t>12</a:t>
            </a:fld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13"/>
          </p:nvPr>
        </p:nvSpPr>
        <p:spPr>
          <a:xfrm>
            <a:off x="491208" y="332656"/>
            <a:ext cx="7920880" cy="50405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lang="pt-BR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que precisamos?</a:t>
            </a:r>
            <a:endParaRPr lang="pt-BR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Por que precisamos dormir bem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44824"/>
            <a:ext cx="6096000" cy="406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407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06C15-95EA-4473-B890-D7BC1D1667C7}" type="slidenum">
              <a:rPr lang="pt-BR" smtClean="0"/>
              <a:pPr/>
              <a:t>13</a:t>
            </a:fld>
            <a:endParaRPr lang="pt-BR" dirty="0"/>
          </a:p>
        </p:txBody>
      </p:sp>
      <p:pic>
        <p:nvPicPr>
          <p:cNvPr id="5" name="Picture 2" descr="Resultado de imagem para belt  batman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375834"/>
            <a:ext cx="3024336" cy="2094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Resultado de imagem para batmov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0" y="1015826"/>
            <a:ext cx="3672408" cy="155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Resultado de imagem para ironman stark offi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200" y="990754"/>
            <a:ext cx="3218741" cy="155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Resultado de imagem para ironman star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572" y="4425977"/>
            <a:ext cx="3328369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/>
          <p:cNvSpPr/>
          <p:nvPr/>
        </p:nvSpPr>
        <p:spPr>
          <a:xfrm>
            <a:off x="2225106" y="2867222"/>
            <a:ext cx="43396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Ferramentas</a:t>
            </a:r>
            <a:endParaRPr lang="pt-BR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41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06C15-95EA-4473-B890-D7BC1D1667C7}" type="slidenum">
              <a:rPr lang="pt-BR" smtClean="0"/>
              <a:pPr/>
              <a:t>14</a:t>
            </a:fld>
            <a:endParaRPr lang="pt-BR" dirty="0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0" y="0"/>
            <a:ext cx="9144000" cy="125992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2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Processos / Planos / Metas</a:t>
            </a:r>
            <a:endParaRPr lang="pt-BR" sz="42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Resultado de imagem para plan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1394060"/>
            <a:ext cx="8892480" cy="5296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308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06C15-95EA-4473-B890-D7BC1D1667C7}" type="slidenum">
              <a:rPr lang="pt-BR" smtClean="0"/>
              <a:pPr/>
              <a:t>15</a:t>
            </a:fld>
            <a:endParaRPr lang="pt-BR" dirty="0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202625" y="476672"/>
            <a:ext cx="8229600" cy="8572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Cliente Encantado! </a:t>
            </a:r>
            <a:endParaRPr lang="pt-BR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Resultado de imagem para cliente encant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061" y="2503182"/>
            <a:ext cx="6686550" cy="32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24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988840"/>
            <a:ext cx="7067537" cy="4508006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06C15-95EA-4473-B890-D7BC1D1667C7}" type="slidenum">
              <a:rPr lang="pt-BR" smtClean="0"/>
              <a:pPr/>
              <a:t>16</a:t>
            </a:fld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4"/>
          </p:nvPr>
        </p:nvSpPr>
        <p:spPr>
          <a:xfrm>
            <a:off x="1298418" y="332656"/>
            <a:ext cx="5790769" cy="766266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pt-BR" dirty="0" smtClean="0"/>
              <a:t>Serviço</a:t>
            </a:r>
            <a:r>
              <a:rPr lang="pt-BR" sz="2400" dirty="0" smtClean="0"/>
              <a:t> </a:t>
            </a:r>
            <a:r>
              <a:rPr lang="pt-BR" dirty="0" smtClean="0"/>
              <a:t>Conectividade</a:t>
            </a:r>
            <a:endParaRPr lang="pt-BR" sz="2400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13"/>
          </p:nvPr>
        </p:nvSpPr>
        <p:spPr>
          <a:xfrm>
            <a:off x="539552" y="836712"/>
            <a:ext cx="7344816" cy="1296144"/>
          </a:xfrm>
        </p:spPr>
        <p:txBody>
          <a:bodyPr/>
          <a:lstStyle/>
          <a:p>
            <a:pPr algn="ctr"/>
            <a:r>
              <a:rPr lang="pt-BR" sz="2400" dirty="0">
                <a:solidFill>
                  <a:schemeClr val="tx1"/>
                </a:solidFill>
              </a:rPr>
              <a:t>B</a:t>
            </a:r>
            <a:r>
              <a:rPr lang="pt-BR" sz="2400" dirty="0" smtClean="0">
                <a:solidFill>
                  <a:schemeClr val="tx1"/>
                </a:solidFill>
              </a:rPr>
              <a:t>em-vindos ao novo modelo de monitoramento e atendimento integrados!</a:t>
            </a:r>
          </a:p>
        </p:txBody>
      </p:sp>
      <p:sp>
        <p:nvSpPr>
          <p:cNvPr id="5" name="Retângulo Arredondado 4"/>
          <p:cNvSpPr/>
          <p:nvPr/>
        </p:nvSpPr>
        <p:spPr>
          <a:xfrm>
            <a:off x="3461252" y="3893892"/>
            <a:ext cx="1368152" cy="6979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chemeClr val="bg1"/>
                </a:solidFill>
              </a:rPr>
              <a:t>POP-AP</a:t>
            </a:r>
          </a:p>
          <a:p>
            <a:pPr algn="ctr"/>
            <a:r>
              <a:rPr lang="pt-BR" b="1" dirty="0" smtClean="0">
                <a:solidFill>
                  <a:schemeClr val="bg1"/>
                </a:solidFill>
              </a:rPr>
              <a:t>POP-ES</a:t>
            </a:r>
            <a:endParaRPr lang="pt-B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55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06C15-95EA-4473-B890-D7BC1D1667C7}" type="slidenum">
              <a:rPr lang="pt-BR" smtClean="0"/>
              <a:pPr/>
              <a:t>17</a:t>
            </a:fld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4"/>
          </p:nvPr>
        </p:nvSpPr>
        <p:spPr>
          <a:xfrm>
            <a:off x="0" y="260648"/>
            <a:ext cx="8244408" cy="928688"/>
          </a:xfrm>
        </p:spPr>
        <p:txBody>
          <a:bodyPr/>
          <a:lstStyle/>
          <a:p>
            <a:pPr algn="ctr"/>
            <a:r>
              <a:rPr lang="pt-BR" dirty="0" smtClean="0"/>
              <a:t>Benefícios do (velho) novo modelo</a:t>
            </a:r>
            <a:endParaRPr lang="pt-BR" dirty="0"/>
          </a:p>
        </p:txBody>
      </p:sp>
      <p:pic>
        <p:nvPicPr>
          <p:cNvPr id="14" name="Espaço Reservado para Conteúdo 1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59722"/>
            <a:ext cx="2920237" cy="2840982"/>
          </a:xfrm>
        </p:spPr>
      </p:pic>
      <p:sp>
        <p:nvSpPr>
          <p:cNvPr id="15" name="Estrela de 10 Pontos 14"/>
          <p:cNvSpPr/>
          <p:nvPr/>
        </p:nvSpPr>
        <p:spPr>
          <a:xfrm>
            <a:off x="5128106" y="1160276"/>
            <a:ext cx="2808312" cy="2808312"/>
          </a:xfrm>
          <a:prstGeom prst="star10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Estrela de 10 Pontos 16"/>
          <p:cNvSpPr/>
          <p:nvPr/>
        </p:nvSpPr>
        <p:spPr>
          <a:xfrm>
            <a:off x="2718048" y="4015533"/>
            <a:ext cx="2808312" cy="2808312"/>
          </a:xfrm>
          <a:prstGeom prst="star10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2942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5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06C15-95EA-4473-B890-D7BC1D1667C7}" type="slidenum">
              <a:rPr lang="pt-BR" smtClean="0"/>
              <a:pPr/>
              <a:t>18</a:t>
            </a:fld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ctr"/>
            <a:r>
              <a:rPr lang="pt-BR" dirty="0" smtClean="0"/>
              <a:t>Monitoramento e Atendimento Integrado</a:t>
            </a:r>
            <a:endParaRPr lang="pt-BR" dirty="0"/>
          </a:p>
        </p:txBody>
      </p:sp>
      <p:graphicFrame>
        <p:nvGraphicFramePr>
          <p:cNvPr id="5" name="Espaço Reservado para Conteúdo 4"/>
          <p:cNvGraphicFramePr>
            <a:graphicFrameLocks noGrp="1"/>
          </p:cNvGraphicFramePr>
          <p:nvPr>
            <p:ph sz="quarter" idx="13"/>
            <p:extLst/>
          </p:nvPr>
        </p:nvGraphicFramePr>
        <p:xfrm>
          <a:off x="827584" y="1203129"/>
          <a:ext cx="6480720" cy="52638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9711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06C15-95EA-4473-B890-D7BC1D1667C7}" type="slidenum">
              <a:rPr lang="pt-BR" smtClean="0"/>
              <a:pPr/>
              <a:t>19</a:t>
            </a:fld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ctr"/>
            <a:r>
              <a:rPr lang="pt-BR" dirty="0" smtClean="0"/>
              <a:t>Início do modelo</a:t>
            </a: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13"/>
          </p:nvPr>
        </p:nvSpPr>
        <p:spPr>
          <a:xfrm>
            <a:off x="1115616" y="1221886"/>
            <a:ext cx="6048672" cy="5040560"/>
          </a:xfrm>
        </p:spPr>
        <p:txBody>
          <a:bodyPr/>
          <a:lstStyle/>
          <a:p>
            <a:pPr marL="0" indent="0" algn="just"/>
            <a:endParaRPr lang="pt-BR" dirty="0" smtClean="0"/>
          </a:p>
          <a:p>
            <a:pPr marL="0" indent="0" algn="just"/>
            <a:endParaRPr lang="pt-BR" dirty="0"/>
          </a:p>
          <a:p>
            <a:pPr marL="0" indent="0" algn="just"/>
            <a:endParaRPr lang="pt-BR" dirty="0" smtClean="0"/>
          </a:p>
          <a:p>
            <a:pPr marL="0" indent="0" algn="just"/>
            <a:endParaRPr lang="pt-BR" dirty="0"/>
          </a:p>
          <a:p>
            <a:pPr marL="0" indent="0" algn="just"/>
            <a:endParaRPr lang="pt-BR" dirty="0" smtClean="0"/>
          </a:p>
          <a:p>
            <a:pPr marL="0" indent="0" algn="just"/>
            <a:endParaRPr lang="pt-BR" dirty="0"/>
          </a:p>
          <a:p>
            <a:pPr marL="0" indent="0" algn="just"/>
            <a:endParaRPr lang="pt-BR" dirty="0" smtClean="0"/>
          </a:p>
          <a:p>
            <a:pPr marL="0" indent="0" algn="just"/>
            <a:endParaRPr lang="pt-BR" dirty="0"/>
          </a:p>
          <a:p>
            <a:pPr marL="0" indent="0" algn="just"/>
            <a:endParaRPr lang="pt-BR" dirty="0" smtClean="0"/>
          </a:p>
          <a:p>
            <a:pPr marL="0" indent="0" algn="just"/>
            <a:r>
              <a:rPr lang="pt-BR" sz="2800" dirty="0"/>
              <a:t>A partir do dia </a:t>
            </a:r>
            <a:r>
              <a:rPr lang="pt-BR" sz="2800" dirty="0" smtClean="0">
                <a:solidFill>
                  <a:srgbClr val="FF0000"/>
                </a:solidFill>
              </a:rPr>
              <a:t>01/08/2018 </a:t>
            </a:r>
            <a:r>
              <a:rPr lang="pt-BR" sz="2800" dirty="0"/>
              <a:t>os clientes do </a:t>
            </a:r>
            <a:r>
              <a:rPr lang="pt-BR" sz="2800" dirty="0" err="1" smtClean="0">
                <a:solidFill>
                  <a:srgbClr val="FF0000"/>
                </a:solidFill>
              </a:rPr>
              <a:t>PoPs</a:t>
            </a:r>
            <a:r>
              <a:rPr lang="pt-BR" sz="2800" dirty="0" smtClean="0">
                <a:solidFill>
                  <a:srgbClr val="FF0000"/>
                </a:solidFill>
              </a:rPr>
              <a:t>-MG </a:t>
            </a:r>
            <a:r>
              <a:rPr lang="pt-BR" sz="2800" dirty="0"/>
              <a:t>deverão abrir as </a:t>
            </a:r>
            <a:r>
              <a:rPr lang="pt-BR" sz="2800" dirty="0" smtClean="0"/>
              <a:t>solicitações junto </a:t>
            </a:r>
            <a:r>
              <a:rPr lang="pt-BR" sz="2800" dirty="0"/>
              <a:t>ao </a:t>
            </a:r>
            <a:r>
              <a:rPr lang="pt-BR" sz="2800" dirty="0" smtClean="0"/>
              <a:t>Service Desk.</a:t>
            </a:r>
          </a:p>
          <a:p>
            <a:pPr marL="0" indent="0" algn="ctr"/>
            <a:r>
              <a:rPr lang="pt-BR" sz="2800" dirty="0" smtClean="0"/>
              <a:t>.</a:t>
            </a:r>
            <a:endParaRPr lang="pt-BR" sz="2800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" t="7424" r="3491" b="7202"/>
          <a:stretch/>
        </p:blipFill>
        <p:spPr>
          <a:xfrm>
            <a:off x="2699792" y="1510708"/>
            <a:ext cx="3024336" cy="27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07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06C15-95EA-4473-B890-D7BC1D1667C7}" type="slidenum">
              <a:rPr lang="pt-BR" smtClean="0"/>
              <a:pPr/>
              <a:t>2</a:t>
            </a:fld>
            <a:endParaRPr lang="pt-BR" dirty="0"/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0" y="692696"/>
            <a:ext cx="9143999" cy="108937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Quem é Francisco Junior?</a:t>
            </a:r>
            <a:endParaRPr lang="pt-BR" sz="32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1493079" y="1412776"/>
            <a:ext cx="7081609" cy="4313634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Marido e pai da Emily e do André;</a:t>
            </a:r>
          </a:p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Flamenguista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pt-B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Gerente de Atendimento da RNP;</a:t>
            </a:r>
          </a:p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MBA em Governança de TI;</a:t>
            </a:r>
          </a:p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Graduado em Ciência da Computação;</a:t>
            </a:r>
          </a:p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ITIL Expert;</a:t>
            </a:r>
          </a:p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ISO 2000 </a:t>
            </a:r>
            <a:r>
              <a:rPr lang="pt-B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Consultant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 Manager;</a:t>
            </a:r>
          </a:p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~17 anos de experiência em Gestão de TI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65" y="193889"/>
            <a:ext cx="1347614" cy="179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44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5992" y="4964329"/>
            <a:ext cx="2834927" cy="1920980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06C15-95EA-4473-B890-D7BC1D1667C7}" type="slidenum">
              <a:rPr lang="pt-BR" smtClean="0"/>
              <a:pPr/>
              <a:t>20</a:t>
            </a:fld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ctr"/>
            <a:r>
              <a:rPr lang="pt-BR" sz="4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 Desk - RNP</a:t>
            </a:r>
            <a:endParaRPr lang="pt-BR" sz="4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3" name="Picture 5" descr="https://www.rnp.br/sites/default/files/media/block_02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094914"/>
            <a:ext cx="4381500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www.rnp.br/sites/default/files/media/block_0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129074"/>
            <a:ext cx="5080496" cy="771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rnp.br/sites/default/files/media/block_01.pn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4364"/>
            <a:ext cx="5538000" cy="83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www.rnp.br/sites/default/files/media/text_paragrafo_with_imag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451214"/>
            <a:ext cx="4867275" cy="102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570" y="1731758"/>
            <a:ext cx="3212976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11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306C15-95EA-4473-B890-D7BC1D1667C7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ctr"/>
            <a:r>
              <a:rPr lang="pt-BR" dirty="0" smtClean="0"/>
              <a:t>Observações importantes</a:t>
            </a:r>
            <a:endParaRPr lang="pt-BR" dirty="0"/>
          </a:p>
        </p:txBody>
      </p:sp>
      <p:graphicFrame>
        <p:nvGraphicFramePr>
          <p:cNvPr id="5" name="Espaço Reservado para Conteúdo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561104820"/>
              </p:ext>
            </p:extLst>
          </p:nvPr>
        </p:nvGraphicFramePr>
        <p:xfrm>
          <a:off x="323528" y="1189336"/>
          <a:ext cx="7776864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43241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06C15-95EA-4473-B890-D7BC1D1667C7}" type="slidenum">
              <a:rPr lang="pt-BR" smtClean="0"/>
              <a:pPr/>
              <a:t>22</a:t>
            </a:fld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ctr"/>
            <a:r>
              <a:rPr lang="pt-BR" dirty="0" smtClean="0"/>
              <a:t>Dúvidas?</a:t>
            </a:r>
            <a:endParaRPr lang="pt-BR" dirty="0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269007"/>
            <a:ext cx="5040313" cy="5040313"/>
          </a:xfrm>
        </p:spPr>
      </p:pic>
    </p:spTree>
    <p:extLst>
      <p:ext uri="{BB962C8B-B14F-4D97-AF65-F5344CB8AC3E}">
        <p14:creationId xmlns:p14="http://schemas.microsoft.com/office/powerpoint/2010/main" val="410498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2"/>
          </p:nvPr>
        </p:nvSpPr>
        <p:spPr>
          <a:xfrm>
            <a:off x="611560" y="4149080"/>
            <a:ext cx="5072063" cy="1857375"/>
          </a:xfrm>
        </p:spPr>
        <p:txBody>
          <a:bodyPr/>
          <a:lstStyle/>
          <a:p>
            <a:r>
              <a:rPr lang="pt-BR" dirty="0" smtClean="0"/>
              <a:t>Francisco Junior</a:t>
            </a:r>
          </a:p>
          <a:p>
            <a:r>
              <a:rPr lang="pt-BR" dirty="0" smtClean="0"/>
              <a:t>Gerente de Atendimento </a:t>
            </a:r>
          </a:p>
          <a:p>
            <a:r>
              <a:rPr lang="pt-BR" dirty="0" smtClean="0">
                <a:hlinkClick r:id="rId2"/>
              </a:rPr>
              <a:t>Francisco.junior@rnp.br</a:t>
            </a:r>
            <a:endParaRPr lang="pt-BR" dirty="0" smtClean="0"/>
          </a:p>
          <a:p>
            <a:r>
              <a:rPr lang="pt-BR" dirty="0" smtClean="0"/>
              <a:t>61 98402 8468</a:t>
            </a:r>
          </a:p>
          <a:p>
            <a:r>
              <a:rPr lang="pt-BR" dirty="0" smtClean="0"/>
              <a:t>Skype: fco.santosjr@gmail.com</a:t>
            </a:r>
          </a:p>
          <a:p>
            <a:endParaRPr lang="pt-BR" dirty="0" smtClean="0"/>
          </a:p>
        </p:txBody>
      </p:sp>
      <p:sp>
        <p:nvSpPr>
          <p:cNvPr id="3" name="AutoShape 2" descr="blob:https://web.whatsapp.com/eaeaa776-34c1-4843-ac62-0225afa1c907"/>
          <p:cNvSpPr>
            <a:spLocks noChangeAspect="1" noChangeArrowheads="1"/>
          </p:cNvSpPr>
          <p:nvPr/>
        </p:nvSpPr>
        <p:spPr bwMode="auto">
          <a:xfrm>
            <a:off x="7740352" y="177281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4123220"/>
            <a:ext cx="1932806" cy="193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39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06C15-95EA-4473-B890-D7BC1D1667C7}" type="slidenum">
              <a:rPr lang="pt-BR" smtClean="0"/>
              <a:pPr/>
              <a:t>3</a:t>
            </a:fld>
            <a:endParaRPr lang="pt-BR" dirty="0"/>
          </a:p>
        </p:txBody>
      </p:sp>
      <p:pic>
        <p:nvPicPr>
          <p:cNvPr id="5" name="Picture 4" descr="Resultado de imagem para data cent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77090" cy="248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Resultado de imagem para fibra optic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2" y="4405800"/>
            <a:ext cx="3946150" cy="245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Resultado de imagem para server compute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4"/>
          <a:stretch/>
        </p:blipFill>
        <p:spPr bwMode="auto">
          <a:xfrm>
            <a:off x="5048782" y="16303"/>
            <a:ext cx="4095218" cy="2491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Resultado de imagem para sistema operacion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620878"/>
            <a:ext cx="2811223" cy="171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Resultado de imagem para NOC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9"/>
          <a:stretch/>
        </p:blipFill>
        <p:spPr bwMode="auto">
          <a:xfrm>
            <a:off x="5408445" y="4414822"/>
            <a:ext cx="3735555" cy="2351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140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06C15-95EA-4473-B890-D7BC1D1667C7}" type="slidenum">
              <a:rPr lang="pt-BR" smtClean="0"/>
              <a:pPr/>
              <a:t>4</a:t>
            </a:fld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Atendimento Zootopi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993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0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06C15-95EA-4473-B890-D7BC1D1667C7}" type="slidenum">
              <a:rPr lang="pt-BR" smtClean="0"/>
              <a:pPr/>
              <a:t>5</a:t>
            </a:fld>
            <a:endParaRPr lang="pt-BR" dirty="0"/>
          </a:p>
        </p:txBody>
      </p:sp>
      <p:pic>
        <p:nvPicPr>
          <p:cNvPr id="5" name="Picture 2" descr="Resultado de imagem para o que o cliente qu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3" b="10476"/>
          <a:stretch/>
        </p:blipFill>
        <p:spPr bwMode="auto">
          <a:xfrm>
            <a:off x="251520" y="476672"/>
            <a:ext cx="7956376" cy="5075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758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06C15-95EA-4473-B890-D7BC1D1667C7}" type="slidenum">
              <a:rPr lang="pt-BR" smtClean="0"/>
              <a:pPr/>
              <a:t>6</a:t>
            </a:fld>
            <a:endParaRPr lang="pt-BR" dirty="0"/>
          </a:p>
        </p:txBody>
      </p:sp>
      <p:sp>
        <p:nvSpPr>
          <p:cNvPr id="5" name="Título 1"/>
          <p:cNvSpPr>
            <a:spLocks noGrp="1"/>
          </p:cNvSpPr>
          <p:nvPr>
            <p:ph type="body" sz="quarter" idx="14"/>
          </p:nvPr>
        </p:nvSpPr>
        <p:spPr>
          <a:xfrm>
            <a:off x="0" y="260648"/>
            <a:ext cx="8244408" cy="928688"/>
          </a:xfrm>
        </p:spPr>
        <p:txBody>
          <a:bodyPr>
            <a:noAutofit/>
          </a:bodyPr>
          <a:lstStyle/>
          <a:p>
            <a:pPr algn="ctr"/>
            <a:r>
              <a:rPr lang="pt-BR" sz="3500" dirty="0">
                <a:latin typeface="Arial" panose="020B0604020202020204" pitchFamily="34" charset="0"/>
                <a:cs typeface="Arial" panose="020B0604020202020204" pitchFamily="34" charset="0"/>
              </a:rPr>
              <a:t>O que te deixa </a:t>
            </a:r>
            <a:r>
              <a:rPr lang="pt-B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feliz/satisfeito durante </a:t>
            </a:r>
            <a:r>
              <a:rPr lang="pt-BR" sz="35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pt-B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atendimento? </a:t>
            </a:r>
            <a:endParaRPr lang="pt-BR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Espaço Reservado para Conteúdo 4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27337" t="44655" r="23758" b="25643"/>
          <a:stretch/>
        </p:blipFill>
        <p:spPr>
          <a:xfrm>
            <a:off x="7353" y="2420888"/>
            <a:ext cx="9136647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87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06C15-95EA-4473-B890-D7BC1D1667C7}" type="slidenum">
              <a:rPr lang="pt-BR" smtClean="0"/>
              <a:pPr/>
              <a:t>7</a:t>
            </a:fld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Riohomem desiste de fazer denúncia de assalto após burocracia do serviço 190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60648"/>
            <a:ext cx="9144000" cy="6446577"/>
          </a:xfrm>
        </p:spPr>
      </p:pic>
    </p:spTree>
    <p:extLst>
      <p:ext uri="{BB962C8B-B14F-4D97-AF65-F5344CB8AC3E}">
        <p14:creationId xmlns:p14="http://schemas.microsoft.com/office/powerpoint/2010/main" val="2597157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1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06C15-95EA-4473-B890-D7BC1D1667C7}" type="slidenum">
              <a:rPr lang="pt-BR" smtClean="0"/>
              <a:pPr/>
              <a:t>8</a:t>
            </a:fld>
            <a:endParaRPr lang="pt-BR" dirty="0"/>
          </a:p>
        </p:txBody>
      </p:sp>
      <p:pic>
        <p:nvPicPr>
          <p:cNvPr id="5" name="Picture 2" descr="https://vignette.wikia.nocookie.net/disney/images/9/96/Iron-Man-AOU-Render.png/revision/latest/scale-to-width-down/516?cb=201502081732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44388"/>
            <a:ext cx="2448272" cy="409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1127257" y="126279"/>
            <a:ext cx="644920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800" b="1" cap="none" spc="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Somos </a:t>
            </a:r>
            <a:r>
              <a:rPr lang="pt-BR" sz="4800" b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pt-BR" sz="4800" b="1" cap="none" spc="0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uper</a:t>
            </a:r>
            <a:r>
              <a:rPr lang="pt-BR" sz="4800" b="1" cap="none" spc="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Heróis!</a:t>
            </a:r>
            <a:endParaRPr lang="pt-BR" sz="4800" b="1" cap="none" spc="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 descr="Resultado de imagem para Batm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519987"/>
            <a:ext cx="2257425" cy="401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2147144" y="3068960"/>
            <a:ext cx="46805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Missão: </a:t>
            </a:r>
          </a:p>
          <a:p>
            <a:pPr algn="ctr"/>
            <a:r>
              <a:rPr lang="pt-BR" sz="5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Salvar o dia!</a:t>
            </a:r>
            <a:endParaRPr lang="pt-BR" sz="5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78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06C15-95EA-4473-B890-D7BC1D1667C7}" type="slidenum">
              <a:rPr lang="pt-BR" smtClean="0"/>
              <a:pPr/>
              <a:t>9</a:t>
            </a:fld>
            <a:endParaRPr lang="pt-BR" dirty="0"/>
          </a:p>
        </p:txBody>
      </p:sp>
      <p:pic>
        <p:nvPicPr>
          <p:cNvPr id="5" name="Picture 4" descr="Resultado de imagem para o menino da informatica supor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24013"/>
            <a:ext cx="8104931" cy="607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152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2012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5016</TotalTime>
  <Words>362</Words>
  <Application>Microsoft Office PowerPoint</Application>
  <PresentationFormat>Apresentação na tela (4:3)</PresentationFormat>
  <Paragraphs>79</Paragraphs>
  <Slides>23</Slides>
  <Notes>0</Notes>
  <HiddenSlides>0</HiddenSlides>
  <MMClips>2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23</vt:i4>
      </vt:variant>
    </vt:vector>
  </HeadingPairs>
  <TitlesOfParts>
    <vt:vector size="29" baseType="lpstr">
      <vt:lpstr>Arial</vt:lpstr>
      <vt:lpstr>Calibri</vt:lpstr>
      <vt:lpstr>Wingdings</vt:lpstr>
      <vt:lpstr>template2012</vt:lpstr>
      <vt:lpstr>Personalizar design</vt:lpstr>
      <vt:lpstr>1_Personalizar design</vt:lpstr>
      <vt:lpstr>Exigimos um bom atendimento, mas prestamos um bom atendimento?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xx/2012</dc:title>
  <dc:creator>camila.barboza</dc:creator>
  <cp:lastModifiedBy>Francisco Adair dos Santos Junior</cp:lastModifiedBy>
  <cp:revision>272</cp:revision>
  <dcterms:created xsi:type="dcterms:W3CDTF">2014-02-18T20:02:24Z</dcterms:created>
  <dcterms:modified xsi:type="dcterms:W3CDTF">2018-06-27T17:24:16Z</dcterms:modified>
</cp:coreProperties>
</file>