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315" r:id="rId4"/>
    <p:sldId id="316" r:id="rId5"/>
    <p:sldId id="317" r:id="rId6"/>
    <p:sldId id="318" r:id="rId7"/>
    <p:sldId id="286" r:id="rId8"/>
    <p:sldId id="288" r:id="rId9"/>
    <p:sldId id="309" r:id="rId10"/>
    <p:sldId id="310" r:id="rId11"/>
    <p:sldId id="312" r:id="rId12"/>
    <p:sldId id="313" r:id="rId13"/>
    <p:sldId id="308" r:id="rId14"/>
    <p:sldId id="299" r:id="rId15"/>
    <p:sldId id="293" r:id="rId16"/>
    <p:sldId id="314" r:id="rId17"/>
    <p:sldId id="263" r:id="rId18"/>
    <p:sldId id="300" r:id="rId19"/>
    <p:sldId id="320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3968"/>
    <a:srgbClr val="7997BF"/>
    <a:srgbClr val="F4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7" autoAdjust="0"/>
    <p:restoredTop sz="80959" autoAdjust="0"/>
  </p:normalViewPr>
  <p:slideViewPr>
    <p:cSldViewPr snapToGrid="0">
      <p:cViewPr>
        <p:scale>
          <a:sx n="100" d="100"/>
          <a:sy n="100" d="100"/>
        </p:scale>
        <p:origin x="360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56D712-C2B9-492C-BCC1-AE0048F3010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DE25E69-47AD-4F98-B344-D7DF1584EA47}">
      <dgm:prSet phldrT="[Texto]" custT="1"/>
      <dgm:spPr/>
      <dgm:t>
        <a:bodyPr/>
        <a:lstStyle/>
        <a:p>
          <a:r>
            <a:rPr lang="pt-BR" sz="2800" dirty="0" smtClean="0"/>
            <a:t>Negócios</a:t>
          </a:r>
          <a:endParaRPr lang="pt-BR" sz="2800" dirty="0"/>
        </a:p>
      </dgm:t>
    </dgm:pt>
    <dgm:pt modelId="{0911886A-40E6-42E6-96A7-FA9AF645A45D}" type="parTrans" cxnId="{DE5FB249-2095-4951-A105-89DC0DCA5B6E}">
      <dgm:prSet/>
      <dgm:spPr/>
      <dgm:t>
        <a:bodyPr/>
        <a:lstStyle/>
        <a:p>
          <a:endParaRPr lang="pt-BR" sz="1200"/>
        </a:p>
      </dgm:t>
    </dgm:pt>
    <dgm:pt modelId="{01B677C6-95D6-41A6-9B79-EF84AA6C3D5C}" type="sibTrans" cxnId="{DE5FB249-2095-4951-A105-89DC0DCA5B6E}">
      <dgm:prSet/>
      <dgm:spPr/>
      <dgm:t>
        <a:bodyPr/>
        <a:lstStyle/>
        <a:p>
          <a:endParaRPr lang="pt-BR" sz="1200"/>
        </a:p>
      </dgm:t>
    </dgm:pt>
    <dgm:pt modelId="{372894B4-80FB-4775-B662-7CB081A70C90}">
      <dgm:prSet phldrT="[Texto]" custT="1"/>
      <dgm:spPr/>
      <dgm:t>
        <a:bodyPr/>
        <a:lstStyle/>
        <a:p>
          <a:r>
            <a:rPr lang="pt-BR" sz="2800" dirty="0" smtClean="0"/>
            <a:t>Aplicação</a:t>
          </a:r>
          <a:endParaRPr lang="pt-BR" sz="2800" dirty="0"/>
        </a:p>
      </dgm:t>
    </dgm:pt>
    <dgm:pt modelId="{C7C7EAEB-8D21-4F5B-B781-5D969E71351C}" type="parTrans" cxnId="{B2C2CF58-7FA0-4303-B07F-70FC3B7188D3}">
      <dgm:prSet/>
      <dgm:spPr/>
      <dgm:t>
        <a:bodyPr/>
        <a:lstStyle/>
        <a:p>
          <a:endParaRPr lang="pt-BR" sz="1200"/>
        </a:p>
      </dgm:t>
    </dgm:pt>
    <dgm:pt modelId="{C7844FD7-E52D-4899-A2C2-9772C10DBCF1}" type="sibTrans" cxnId="{B2C2CF58-7FA0-4303-B07F-70FC3B7188D3}">
      <dgm:prSet/>
      <dgm:spPr/>
      <dgm:t>
        <a:bodyPr/>
        <a:lstStyle/>
        <a:p>
          <a:endParaRPr lang="pt-BR" sz="1200"/>
        </a:p>
      </dgm:t>
    </dgm:pt>
    <dgm:pt modelId="{FBEF997E-7097-4DA4-A0DB-30D00851AC22}">
      <dgm:prSet phldrT="[Texto]" custT="1"/>
      <dgm:spPr/>
      <dgm:t>
        <a:bodyPr/>
        <a:lstStyle/>
        <a:p>
          <a:r>
            <a:rPr lang="pt-BR" sz="2800" dirty="0" smtClean="0"/>
            <a:t>Plataforma</a:t>
          </a:r>
          <a:endParaRPr lang="pt-BR" sz="2800" dirty="0"/>
        </a:p>
      </dgm:t>
    </dgm:pt>
    <dgm:pt modelId="{82EC096A-739B-4CB8-8C1C-2B3CFF79626E}" type="parTrans" cxnId="{4D916B7D-5F92-4316-BAAF-0803188194D1}">
      <dgm:prSet/>
      <dgm:spPr/>
      <dgm:t>
        <a:bodyPr/>
        <a:lstStyle/>
        <a:p>
          <a:endParaRPr lang="pt-BR" sz="1200"/>
        </a:p>
      </dgm:t>
    </dgm:pt>
    <dgm:pt modelId="{E336D3B8-7148-48C4-A401-1E8108409FA9}" type="sibTrans" cxnId="{4D916B7D-5F92-4316-BAAF-0803188194D1}">
      <dgm:prSet/>
      <dgm:spPr/>
      <dgm:t>
        <a:bodyPr/>
        <a:lstStyle/>
        <a:p>
          <a:endParaRPr lang="pt-BR" sz="1200"/>
        </a:p>
      </dgm:t>
    </dgm:pt>
    <dgm:pt modelId="{B53BA7DF-C397-4CF5-B491-40A213396A95}">
      <dgm:prSet phldrT="[Texto]" custT="1"/>
      <dgm:spPr/>
      <dgm:t>
        <a:bodyPr/>
        <a:lstStyle/>
        <a:p>
          <a:r>
            <a:rPr lang="pt-BR" sz="2800" dirty="0" smtClean="0"/>
            <a:t>Infraestrutura</a:t>
          </a:r>
          <a:endParaRPr lang="pt-BR" sz="2800" dirty="0"/>
        </a:p>
      </dgm:t>
    </dgm:pt>
    <dgm:pt modelId="{09130AEE-18C5-4BF3-ABC2-2484D41D5929}" type="parTrans" cxnId="{61CAC559-E6A0-421A-8B78-22BADE4D4B59}">
      <dgm:prSet/>
      <dgm:spPr/>
      <dgm:t>
        <a:bodyPr/>
        <a:lstStyle/>
        <a:p>
          <a:endParaRPr lang="pt-BR" sz="1200"/>
        </a:p>
      </dgm:t>
    </dgm:pt>
    <dgm:pt modelId="{92F5F162-92C4-4252-8226-81E026EE8CE6}" type="sibTrans" cxnId="{61CAC559-E6A0-421A-8B78-22BADE4D4B59}">
      <dgm:prSet/>
      <dgm:spPr/>
      <dgm:t>
        <a:bodyPr/>
        <a:lstStyle/>
        <a:p>
          <a:endParaRPr lang="pt-BR" sz="1200"/>
        </a:p>
      </dgm:t>
    </dgm:pt>
    <dgm:pt modelId="{8E4A20A0-C103-40F0-818C-F87010F78A11}" type="pres">
      <dgm:prSet presAssocID="{5556D712-C2B9-492C-BCC1-AE0048F301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A7E8ED7-B698-420B-AB8B-052B0386809C}" type="pres">
      <dgm:prSet presAssocID="{5DE25E69-47AD-4F98-B344-D7DF1584EA47}" presName="linNode" presStyleCnt="0"/>
      <dgm:spPr/>
    </dgm:pt>
    <dgm:pt modelId="{A7114822-2B59-45BA-A054-3C5E2597A512}" type="pres">
      <dgm:prSet presAssocID="{5DE25E69-47AD-4F98-B344-D7DF1584EA47}" presName="parentText" presStyleLbl="node1" presStyleIdx="0" presStyleCnt="4" custLinFactNeighborX="-1348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F32215-42D0-422F-A0BB-3CD05390CFBA}" type="pres">
      <dgm:prSet presAssocID="{01B677C6-95D6-41A6-9B79-EF84AA6C3D5C}" presName="sp" presStyleCnt="0"/>
      <dgm:spPr/>
    </dgm:pt>
    <dgm:pt modelId="{B6E7993D-4ECC-4027-8629-DC013D8A8357}" type="pres">
      <dgm:prSet presAssocID="{372894B4-80FB-4775-B662-7CB081A70C90}" presName="linNode" presStyleCnt="0"/>
      <dgm:spPr/>
    </dgm:pt>
    <dgm:pt modelId="{D56F6B95-5A50-4E08-9C88-D70C0F50229F}" type="pres">
      <dgm:prSet presAssocID="{372894B4-80FB-4775-B662-7CB081A70C90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6F1D14-7143-4F7D-AB40-C85BFFF1E888}" type="pres">
      <dgm:prSet presAssocID="{C7844FD7-E52D-4899-A2C2-9772C10DBCF1}" presName="sp" presStyleCnt="0"/>
      <dgm:spPr/>
    </dgm:pt>
    <dgm:pt modelId="{4533340F-01A9-41C2-9F53-8088DDE264B7}" type="pres">
      <dgm:prSet presAssocID="{FBEF997E-7097-4DA4-A0DB-30D00851AC22}" presName="linNode" presStyleCnt="0"/>
      <dgm:spPr/>
    </dgm:pt>
    <dgm:pt modelId="{B732922D-A790-4FCE-826C-74532BA3F452}" type="pres">
      <dgm:prSet presAssocID="{FBEF997E-7097-4DA4-A0DB-30D00851AC22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B2A572-0262-45EA-A182-138DC8070388}" type="pres">
      <dgm:prSet presAssocID="{E336D3B8-7148-48C4-A401-1E8108409FA9}" presName="sp" presStyleCnt="0"/>
      <dgm:spPr/>
    </dgm:pt>
    <dgm:pt modelId="{A27483B0-50A5-4A2D-A5DF-2EEFE21126BE}" type="pres">
      <dgm:prSet presAssocID="{B53BA7DF-C397-4CF5-B491-40A213396A95}" presName="linNode" presStyleCnt="0"/>
      <dgm:spPr/>
    </dgm:pt>
    <dgm:pt modelId="{7E95F528-3012-4490-AAB0-EA56C1A46807}" type="pres">
      <dgm:prSet presAssocID="{B53BA7DF-C397-4CF5-B491-40A213396A9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522B0D7-26EE-A44F-A417-8B6B243DBFE2}" type="presOf" srcId="{5556D712-C2B9-492C-BCC1-AE0048F3010B}" destId="{8E4A20A0-C103-40F0-818C-F87010F78A11}" srcOrd="0" destOrd="0" presId="urn:microsoft.com/office/officeart/2005/8/layout/vList5"/>
    <dgm:cxn modelId="{03E9DAE1-C8BC-D243-8972-E91B5DA70028}" type="presOf" srcId="{5DE25E69-47AD-4F98-B344-D7DF1584EA47}" destId="{A7114822-2B59-45BA-A054-3C5E2597A512}" srcOrd="0" destOrd="0" presId="urn:microsoft.com/office/officeart/2005/8/layout/vList5"/>
    <dgm:cxn modelId="{61CAC559-E6A0-421A-8B78-22BADE4D4B59}" srcId="{5556D712-C2B9-492C-BCC1-AE0048F3010B}" destId="{B53BA7DF-C397-4CF5-B491-40A213396A95}" srcOrd="3" destOrd="0" parTransId="{09130AEE-18C5-4BF3-ABC2-2484D41D5929}" sibTransId="{92F5F162-92C4-4252-8226-81E026EE8CE6}"/>
    <dgm:cxn modelId="{B2C2CF58-7FA0-4303-B07F-70FC3B7188D3}" srcId="{5556D712-C2B9-492C-BCC1-AE0048F3010B}" destId="{372894B4-80FB-4775-B662-7CB081A70C90}" srcOrd="1" destOrd="0" parTransId="{C7C7EAEB-8D21-4F5B-B781-5D969E71351C}" sibTransId="{C7844FD7-E52D-4899-A2C2-9772C10DBCF1}"/>
    <dgm:cxn modelId="{1C8BC524-E687-8B4D-8D19-6C4037649B78}" type="presOf" srcId="{FBEF997E-7097-4DA4-A0DB-30D00851AC22}" destId="{B732922D-A790-4FCE-826C-74532BA3F452}" srcOrd="0" destOrd="0" presId="urn:microsoft.com/office/officeart/2005/8/layout/vList5"/>
    <dgm:cxn modelId="{EC4FF555-1E40-3B48-BC8E-0A34981DB4A6}" type="presOf" srcId="{372894B4-80FB-4775-B662-7CB081A70C90}" destId="{D56F6B95-5A50-4E08-9C88-D70C0F50229F}" srcOrd="0" destOrd="0" presId="urn:microsoft.com/office/officeart/2005/8/layout/vList5"/>
    <dgm:cxn modelId="{1C21796B-2CAD-C34A-A0DC-669AC533F25B}" type="presOf" srcId="{B53BA7DF-C397-4CF5-B491-40A213396A95}" destId="{7E95F528-3012-4490-AAB0-EA56C1A46807}" srcOrd="0" destOrd="0" presId="urn:microsoft.com/office/officeart/2005/8/layout/vList5"/>
    <dgm:cxn modelId="{DE5FB249-2095-4951-A105-89DC0DCA5B6E}" srcId="{5556D712-C2B9-492C-BCC1-AE0048F3010B}" destId="{5DE25E69-47AD-4F98-B344-D7DF1584EA47}" srcOrd="0" destOrd="0" parTransId="{0911886A-40E6-42E6-96A7-FA9AF645A45D}" sibTransId="{01B677C6-95D6-41A6-9B79-EF84AA6C3D5C}"/>
    <dgm:cxn modelId="{4D916B7D-5F92-4316-BAAF-0803188194D1}" srcId="{5556D712-C2B9-492C-BCC1-AE0048F3010B}" destId="{FBEF997E-7097-4DA4-A0DB-30D00851AC22}" srcOrd="2" destOrd="0" parTransId="{82EC096A-739B-4CB8-8C1C-2B3CFF79626E}" sibTransId="{E336D3B8-7148-48C4-A401-1E8108409FA9}"/>
    <dgm:cxn modelId="{97B112C2-CC06-F043-B024-722BEA66EE5A}" type="presParOf" srcId="{8E4A20A0-C103-40F0-818C-F87010F78A11}" destId="{2A7E8ED7-B698-420B-AB8B-052B0386809C}" srcOrd="0" destOrd="0" presId="urn:microsoft.com/office/officeart/2005/8/layout/vList5"/>
    <dgm:cxn modelId="{3CAB4E35-DA65-6D4B-AA20-A8357052F500}" type="presParOf" srcId="{2A7E8ED7-B698-420B-AB8B-052B0386809C}" destId="{A7114822-2B59-45BA-A054-3C5E2597A512}" srcOrd="0" destOrd="0" presId="urn:microsoft.com/office/officeart/2005/8/layout/vList5"/>
    <dgm:cxn modelId="{0131758E-790C-4C4C-8AF4-3EC438834605}" type="presParOf" srcId="{8E4A20A0-C103-40F0-818C-F87010F78A11}" destId="{6FF32215-42D0-422F-A0BB-3CD05390CFBA}" srcOrd="1" destOrd="0" presId="urn:microsoft.com/office/officeart/2005/8/layout/vList5"/>
    <dgm:cxn modelId="{A611F190-0990-5C40-B05A-B1BF727A2200}" type="presParOf" srcId="{8E4A20A0-C103-40F0-818C-F87010F78A11}" destId="{B6E7993D-4ECC-4027-8629-DC013D8A8357}" srcOrd="2" destOrd="0" presId="urn:microsoft.com/office/officeart/2005/8/layout/vList5"/>
    <dgm:cxn modelId="{5134B3E9-84B7-084E-94AB-CDC1E352D9A4}" type="presParOf" srcId="{B6E7993D-4ECC-4027-8629-DC013D8A8357}" destId="{D56F6B95-5A50-4E08-9C88-D70C0F50229F}" srcOrd="0" destOrd="0" presId="urn:microsoft.com/office/officeart/2005/8/layout/vList5"/>
    <dgm:cxn modelId="{BF187A61-CC38-414A-8850-2B807D332A48}" type="presParOf" srcId="{8E4A20A0-C103-40F0-818C-F87010F78A11}" destId="{106F1D14-7143-4F7D-AB40-C85BFFF1E888}" srcOrd="3" destOrd="0" presId="urn:microsoft.com/office/officeart/2005/8/layout/vList5"/>
    <dgm:cxn modelId="{79F3F9B6-C56F-1D4C-9E6A-83301753A335}" type="presParOf" srcId="{8E4A20A0-C103-40F0-818C-F87010F78A11}" destId="{4533340F-01A9-41C2-9F53-8088DDE264B7}" srcOrd="4" destOrd="0" presId="urn:microsoft.com/office/officeart/2005/8/layout/vList5"/>
    <dgm:cxn modelId="{BC9026B9-8B01-E94A-9CA9-2C550F315118}" type="presParOf" srcId="{4533340F-01A9-41C2-9F53-8088DDE264B7}" destId="{B732922D-A790-4FCE-826C-74532BA3F452}" srcOrd="0" destOrd="0" presId="urn:microsoft.com/office/officeart/2005/8/layout/vList5"/>
    <dgm:cxn modelId="{1BA23239-8EC4-B84C-8016-191007235A73}" type="presParOf" srcId="{8E4A20A0-C103-40F0-818C-F87010F78A11}" destId="{01B2A572-0262-45EA-A182-138DC8070388}" srcOrd="5" destOrd="0" presId="urn:microsoft.com/office/officeart/2005/8/layout/vList5"/>
    <dgm:cxn modelId="{56A6DADA-2243-5C43-B9FE-4C7171748C5A}" type="presParOf" srcId="{8E4A20A0-C103-40F0-818C-F87010F78A11}" destId="{A27483B0-50A5-4A2D-A5DF-2EEFE21126BE}" srcOrd="6" destOrd="0" presId="urn:microsoft.com/office/officeart/2005/8/layout/vList5"/>
    <dgm:cxn modelId="{A1073E2C-D6A0-814D-9631-831E13B28CE7}" type="presParOf" srcId="{A27483B0-50A5-4A2D-A5DF-2EEFE21126BE}" destId="{7E95F528-3012-4490-AAB0-EA56C1A4680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56D712-C2B9-492C-BCC1-AE0048F3010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DE25E69-47AD-4F98-B344-D7DF1584EA47}">
      <dgm:prSet phldrT="[Texto]" custT="1"/>
      <dgm:spPr/>
      <dgm:t>
        <a:bodyPr/>
        <a:lstStyle/>
        <a:p>
          <a:r>
            <a:rPr lang="pt-BR" sz="2800" dirty="0" smtClean="0"/>
            <a:t>Negócios</a:t>
          </a:r>
          <a:endParaRPr lang="pt-BR" sz="2800" dirty="0"/>
        </a:p>
      </dgm:t>
    </dgm:pt>
    <dgm:pt modelId="{0911886A-40E6-42E6-96A7-FA9AF645A45D}" type="parTrans" cxnId="{DE5FB249-2095-4951-A105-89DC0DCA5B6E}">
      <dgm:prSet/>
      <dgm:spPr/>
      <dgm:t>
        <a:bodyPr/>
        <a:lstStyle/>
        <a:p>
          <a:endParaRPr lang="pt-BR" sz="1200"/>
        </a:p>
      </dgm:t>
    </dgm:pt>
    <dgm:pt modelId="{01B677C6-95D6-41A6-9B79-EF84AA6C3D5C}" type="sibTrans" cxnId="{DE5FB249-2095-4951-A105-89DC0DCA5B6E}">
      <dgm:prSet/>
      <dgm:spPr/>
      <dgm:t>
        <a:bodyPr/>
        <a:lstStyle/>
        <a:p>
          <a:endParaRPr lang="pt-BR" sz="1200"/>
        </a:p>
      </dgm:t>
    </dgm:pt>
    <dgm:pt modelId="{372894B4-80FB-4775-B662-7CB081A70C90}">
      <dgm:prSet phldrT="[Texto]" custT="1"/>
      <dgm:spPr/>
      <dgm:t>
        <a:bodyPr/>
        <a:lstStyle/>
        <a:p>
          <a:r>
            <a:rPr lang="pt-BR" sz="2800" dirty="0" smtClean="0"/>
            <a:t>Aplicação</a:t>
          </a:r>
          <a:endParaRPr lang="pt-BR" sz="2800" dirty="0"/>
        </a:p>
      </dgm:t>
    </dgm:pt>
    <dgm:pt modelId="{C7C7EAEB-8D21-4F5B-B781-5D969E71351C}" type="parTrans" cxnId="{B2C2CF58-7FA0-4303-B07F-70FC3B7188D3}">
      <dgm:prSet/>
      <dgm:spPr/>
      <dgm:t>
        <a:bodyPr/>
        <a:lstStyle/>
        <a:p>
          <a:endParaRPr lang="pt-BR" sz="1200"/>
        </a:p>
      </dgm:t>
    </dgm:pt>
    <dgm:pt modelId="{C7844FD7-E52D-4899-A2C2-9772C10DBCF1}" type="sibTrans" cxnId="{B2C2CF58-7FA0-4303-B07F-70FC3B7188D3}">
      <dgm:prSet/>
      <dgm:spPr/>
      <dgm:t>
        <a:bodyPr/>
        <a:lstStyle/>
        <a:p>
          <a:endParaRPr lang="pt-BR" sz="1200"/>
        </a:p>
      </dgm:t>
    </dgm:pt>
    <dgm:pt modelId="{FBEF997E-7097-4DA4-A0DB-30D00851AC22}">
      <dgm:prSet phldrT="[Texto]" custT="1"/>
      <dgm:spPr/>
      <dgm:t>
        <a:bodyPr/>
        <a:lstStyle/>
        <a:p>
          <a:r>
            <a:rPr lang="pt-BR" sz="2800" dirty="0" smtClean="0"/>
            <a:t>Plataforma</a:t>
          </a:r>
          <a:endParaRPr lang="pt-BR" sz="2800" dirty="0"/>
        </a:p>
      </dgm:t>
    </dgm:pt>
    <dgm:pt modelId="{82EC096A-739B-4CB8-8C1C-2B3CFF79626E}" type="parTrans" cxnId="{4D916B7D-5F92-4316-BAAF-0803188194D1}">
      <dgm:prSet/>
      <dgm:spPr/>
      <dgm:t>
        <a:bodyPr/>
        <a:lstStyle/>
        <a:p>
          <a:endParaRPr lang="pt-BR" sz="1200"/>
        </a:p>
      </dgm:t>
    </dgm:pt>
    <dgm:pt modelId="{E336D3B8-7148-48C4-A401-1E8108409FA9}" type="sibTrans" cxnId="{4D916B7D-5F92-4316-BAAF-0803188194D1}">
      <dgm:prSet/>
      <dgm:spPr/>
      <dgm:t>
        <a:bodyPr/>
        <a:lstStyle/>
        <a:p>
          <a:endParaRPr lang="pt-BR" sz="1200"/>
        </a:p>
      </dgm:t>
    </dgm:pt>
    <dgm:pt modelId="{B53BA7DF-C397-4CF5-B491-40A213396A95}">
      <dgm:prSet phldrT="[Texto]" custT="1"/>
      <dgm:spPr/>
      <dgm:t>
        <a:bodyPr/>
        <a:lstStyle/>
        <a:p>
          <a:r>
            <a:rPr lang="pt-BR" sz="2800" dirty="0" smtClean="0"/>
            <a:t>Infraestrutura</a:t>
          </a:r>
          <a:endParaRPr lang="pt-BR" sz="2800" dirty="0"/>
        </a:p>
      </dgm:t>
    </dgm:pt>
    <dgm:pt modelId="{09130AEE-18C5-4BF3-ABC2-2484D41D5929}" type="parTrans" cxnId="{61CAC559-E6A0-421A-8B78-22BADE4D4B59}">
      <dgm:prSet/>
      <dgm:spPr/>
      <dgm:t>
        <a:bodyPr/>
        <a:lstStyle/>
        <a:p>
          <a:endParaRPr lang="pt-BR" sz="1200"/>
        </a:p>
      </dgm:t>
    </dgm:pt>
    <dgm:pt modelId="{92F5F162-92C4-4252-8226-81E026EE8CE6}" type="sibTrans" cxnId="{61CAC559-E6A0-421A-8B78-22BADE4D4B59}">
      <dgm:prSet/>
      <dgm:spPr/>
      <dgm:t>
        <a:bodyPr/>
        <a:lstStyle/>
        <a:p>
          <a:endParaRPr lang="pt-BR" sz="1200"/>
        </a:p>
      </dgm:t>
    </dgm:pt>
    <dgm:pt modelId="{8E4A20A0-C103-40F0-818C-F87010F78A11}" type="pres">
      <dgm:prSet presAssocID="{5556D712-C2B9-492C-BCC1-AE0048F301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A7E8ED7-B698-420B-AB8B-052B0386809C}" type="pres">
      <dgm:prSet presAssocID="{5DE25E69-47AD-4F98-B344-D7DF1584EA47}" presName="linNode" presStyleCnt="0"/>
      <dgm:spPr/>
    </dgm:pt>
    <dgm:pt modelId="{A7114822-2B59-45BA-A054-3C5E2597A512}" type="pres">
      <dgm:prSet presAssocID="{5DE25E69-47AD-4F98-B344-D7DF1584EA47}" presName="parentText" presStyleLbl="node1" presStyleIdx="0" presStyleCnt="4" custLinFactNeighborX="-1348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F32215-42D0-422F-A0BB-3CD05390CFBA}" type="pres">
      <dgm:prSet presAssocID="{01B677C6-95D6-41A6-9B79-EF84AA6C3D5C}" presName="sp" presStyleCnt="0"/>
      <dgm:spPr/>
    </dgm:pt>
    <dgm:pt modelId="{B6E7993D-4ECC-4027-8629-DC013D8A8357}" type="pres">
      <dgm:prSet presAssocID="{372894B4-80FB-4775-B662-7CB081A70C90}" presName="linNode" presStyleCnt="0"/>
      <dgm:spPr/>
    </dgm:pt>
    <dgm:pt modelId="{D56F6B95-5A50-4E08-9C88-D70C0F50229F}" type="pres">
      <dgm:prSet presAssocID="{372894B4-80FB-4775-B662-7CB081A70C90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6F1D14-7143-4F7D-AB40-C85BFFF1E888}" type="pres">
      <dgm:prSet presAssocID="{C7844FD7-E52D-4899-A2C2-9772C10DBCF1}" presName="sp" presStyleCnt="0"/>
      <dgm:spPr/>
    </dgm:pt>
    <dgm:pt modelId="{4533340F-01A9-41C2-9F53-8088DDE264B7}" type="pres">
      <dgm:prSet presAssocID="{FBEF997E-7097-4DA4-A0DB-30D00851AC22}" presName="linNode" presStyleCnt="0"/>
      <dgm:spPr/>
    </dgm:pt>
    <dgm:pt modelId="{B732922D-A790-4FCE-826C-74532BA3F452}" type="pres">
      <dgm:prSet presAssocID="{FBEF997E-7097-4DA4-A0DB-30D00851AC22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B2A572-0262-45EA-A182-138DC8070388}" type="pres">
      <dgm:prSet presAssocID="{E336D3B8-7148-48C4-A401-1E8108409FA9}" presName="sp" presStyleCnt="0"/>
      <dgm:spPr/>
    </dgm:pt>
    <dgm:pt modelId="{A27483B0-50A5-4A2D-A5DF-2EEFE21126BE}" type="pres">
      <dgm:prSet presAssocID="{B53BA7DF-C397-4CF5-B491-40A213396A95}" presName="linNode" presStyleCnt="0"/>
      <dgm:spPr/>
    </dgm:pt>
    <dgm:pt modelId="{7E95F528-3012-4490-AAB0-EA56C1A46807}" type="pres">
      <dgm:prSet presAssocID="{B53BA7DF-C397-4CF5-B491-40A213396A9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D916B7D-5F92-4316-BAAF-0803188194D1}" srcId="{5556D712-C2B9-492C-BCC1-AE0048F3010B}" destId="{FBEF997E-7097-4DA4-A0DB-30D00851AC22}" srcOrd="2" destOrd="0" parTransId="{82EC096A-739B-4CB8-8C1C-2B3CFF79626E}" sibTransId="{E336D3B8-7148-48C4-A401-1E8108409FA9}"/>
    <dgm:cxn modelId="{260B5B94-A479-8C42-9656-50178A91A462}" type="presOf" srcId="{5DE25E69-47AD-4F98-B344-D7DF1584EA47}" destId="{A7114822-2B59-45BA-A054-3C5E2597A512}" srcOrd="0" destOrd="0" presId="urn:microsoft.com/office/officeart/2005/8/layout/vList5"/>
    <dgm:cxn modelId="{B2C2CF58-7FA0-4303-B07F-70FC3B7188D3}" srcId="{5556D712-C2B9-492C-BCC1-AE0048F3010B}" destId="{372894B4-80FB-4775-B662-7CB081A70C90}" srcOrd="1" destOrd="0" parTransId="{C7C7EAEB-8D21-4F5B-B781-5D969E71351C}" sibTransId="{C7844FD7-E52D-4899-A2C2-9772C10DBCF1}"/>
    <dgm:cxn modelId="{61CAC559-E6A0-421A-8B78-22BADE4D4B59}" srcId="{5556D712-C2B9-492C-BCC1-AE0048F3010B}" destId="{B53BA7DF-C397-4CF5-B491-40A213396A95}" srcOrd="3" destOrd="0" parTransId="{09130AEE-18C5-4BF3-ABC2-2484D41D5929}" sibTransId="{92F5F162-92C4-4252-8226-81E026EE8CE6}"/>
    <dgm:cxn modelId="{079A3937-326F-6A48-95BC-56A3B27BD0F3}" type="presOf" srcId="{372894B4-80FB-4775-B662-7CB081A70C90}" destId="{D56F6B95-5A50-4E08-9C88-D70C0F50229F}" srcOrd="0" destOrd="0" presId="urn:microsoft.com/office/officeart/2005/8/layout/vList5"/>
    <dgm:cxn modelId="{25D5A9C7-42B9-8144-B125-BA5A03FA70B2}" type="presOf" srcId="{FBEF997E-7097-4DA4-A0DB-30D00851AC22}" destId="{B732922D-A790-4FCE-826C-74532BA3F452}" srcOrd="0" destOrd="0" presId="urn:microsoft.com/office/officeart/2005/8/layout/vList5"/>
    <dgm:cxn modelId="{FADD569E-99B9-224E-8B54-AFBD7AB358EA}" type="presOf" srcId="{5556D712-C2B9-492C-BCC1-AE0048F3010B}" destId="{8E4A20A0-C103-40F0-818C-F87010F78A11}" srcOrd="0" destOrd="0" presId="urn:microsoft.com/office/officeart/2005/8/layout/vList5"/>
    <dgm:cxn modelId="{6636D676-2455-AD4C-A711-038F0518161A}" type="presOf" srcId="{B53BA7DF-C397-4CF5-B491-40A213396A95}" destId="{7E95F528-3012-4490-AAB0-EA56C1A46807}" srcOrd="0" destOrd="0" presId="urn:microsoft.com/office/officeart/2005/8/layout/vList5"/>
    <dgm:cxn modelId="{DE5FB249-2095-4951-A105-89DC0DCA5B6E}" srcId="{5556D712-C2B9-492C-BCC1-AE0048F3010B}" destId="{5DE25E69-47AD-4F98-B344-D7DF1584EA47}" srcOrd="0" destOrd="0" parTransId="{0911886A-40E6-42E6-96A7-FA9AF645A45D}" sibTransId="{01B677C6-95D6-41A6-9B79-EF84AA6C3D5C}"/>
    <dgm:cxn modelId="{05703FD5-1719-2449-832F-1EF9FE783B80}" type="presParOf" srcId="{8E4A20A0-C103-40F0-818C-F87010F78A11}" destId="{2A7E8ED7-B698-420B-AB8B-052B0386809C}" srcOrd="0" destOrd="0" presId="urn:microsoft.com/office/officeart/2005/8/layout/vList5"/>
    <dgm:cxn modelId="{EF1CCBC8-997D-284A-8AEE-D8C6012E58A1}" type="presParOf" srcId="{2A7E8ED7-B698-420B-AB8B-052B0386809C}" destId="{A7114822-2B59-45BA-A054-3C5E2597A512}" srcOrd="0" destOrd="0" presId="urn:microsoft.com/office/officeart/2005/8/layout/vList5"/>
    <dgm:cxn modelId="{7628B8B7-E42E-FE44-966D-149D677A6DA5}" type="presParOf" srcId="{8E4A20A0-C103-40F0-818C-F87010F78A11}" destId="{6FF32215-42D0-422F-A0BB-3CD05390CFBA}" srcOrd="1" destOrd="0" presId="urn:microsoft.com/office/officeart/2005/8/layout/vList5"/>
    <dgm:cxn modelId="{36EB0570-FD44-2046-A3CF-96976577BDFC}" type="presParOf" srcId="{8E4A20A0-C103-40F0-818C-F87010F78A11}" destId="{B6E7993D-4ECC-4027-8629-DC013D8A8357}" srcOrd="2" destOrd="0" presId="urn:microsoft.com/office/officeart/2005/8/layout/vList5"/>
    <dgm:cxn modelId="{2770EECB-9CF4-BE46-B65F-4431D566EC1D}" type="presParOf" srcId="{B6E7993D-4ECC-4027-8629-DC013D8A8357}" destId="{D56F6B95-5A50-4E08-9C88-D70C0F50229F}" srcOrd="0" destOrd="0" presId="urn:microsoft.com/office/officeart/2005/8/layout/vList5"/>
    <dgm:cxn modelId="{1174EE99-D355-D949-A879-0396CD1E11B8}" type="presParOf" srcId="{8E4A20A0-C103-40F0-818C-F87010F78A11}" destId="{106F1D14-7143-4F7D-AB40-C85BFFF1E888}" srcOrd="3" destOrd="0" presId="urn:microsoft.com/office/officeart/2005/8/layout/vList5"/>
    <dgm:cxn modelId="{E107C41B-070A-8849-A6F7-7EE25CEDE26D}" type="presParOf" srcId="{8E4A20A0-C103-40F0-818C-F87010F78A11}" destId="{4533340F-01A9-41C2-9F53-8088DDE264B7}" srcOrd="4" destOrd="0" presId="urn:microsoft.com/office/officeart/2005/8/layout/vList5"/>
    <dgm:cxn modelId="{FD6D797E-34A4-AF46-8A40-1D39200568B4}" type="presParOf" srcId="{4533340F-01A9-41C2-9F53-8088DDE264B7}" destId="{B732922D-A790-4FCE-826C-74532BA3F452}" srcOrd="0" destOrd="0" presId="urn:microsoft.com/office/officeart/2005/8/layout/vList5"/>
    <dgm:cxn modelId="{776C93CA-A197-244E-A02B-E605E49B06B2}" type="presParOf" srcId="{8E4A20A0-C103-40F0-818C-F87010F78A11}" destId="{01B2A572-0262-45EA-A182-138DC8070388}" srcOrd="5" destOrd="0" presId="urn:microsoft.com/office/officeart/2005/8/layout/vList5"/>
    <dgm:cxn modelId="{36C7F7DD-A4FC-ED46-9627-DE76A17659AE}" type="presParOf" srcId="{8E4A20A0-C103-40F0-818C-F87010F78A11}" destId="{A27483B0-50A5-4A2D-A5DF-2EEFE21126BE}" srcOrd="6" destOrd="0" presId="urn:microsoft.com/office/officeart/2005/8/layout/vList5"/>
    <dgm:cxn modelId="{5E378033-609F-3C43-9219-2447BD98CABE}" type="presParOf" srcId="{A27483B0-50A5-4A2D-A5DF-2EEFE21126BE}" destId="{7E95F528-3012-4490-AAB0-EA56C1A4680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56D712-C2B9-492C-BCC1-AE0048F3010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DE25E69-47AD-4F98-B344-D7DF1584EA47}">
      <dgm:prSet phldrT="[Texto]" custT="1"/>
      <dgm:spPr/>
      <dgm:t>
        <a:bodyPr/>
        <a:lstStyle/>
        <a:p>
          <a:r>
            <a:rPr lang="pt-BR" sz="2800" dirty="0" smtClean="0"/>
            <a:t>Negócios</a:t>
          </a:r>
          <a:endParaRPr lang="pt-BR" sz="2800" dirty="0"/>
        </a:p>
      </dgm:t>
    </dgm:pt>
    <dgm:pt modelId="{0911886A-40E6-42E6-96A7-FA9AF645A45D}" type="parTrans" cxnId="{DE5FB249-2095-4951-A105-89DC0DCA5B6E}">
      <dgm:prSet/>
      <dgm:spPr/>
      <dgm:t>
        <a:bodyPr/>
        <a:lstStyle/>
        <a:p>
          <a:endParaRPr lang="pt-BR" sz="1200"/>
        </a:p>
      </dgm:t>
    </dgm:pt>
    <dgm:pt modelId="{01B677C6-95D6-41A6-9B79-EF84AA6C3D5C}" type="sibTrans" cxnId="{DE5FB249-2095-4951-A105-89DC0DCA5B6E}">
      <dgm:prSet/>
      <dgm:spPr/>
      <dgm:t>
        <a:bodyPr/>
        <a:lstStyle/>
        <a:p>
          <a:endParaRPr lang="pt-BR" sz="1200"/>
        </a:p>
      </dgm:t>
    </dgm:pt>
    <dgm:pt modelId="{372894B4-80FB-4775-B662-7CB081A70C90}">
      <dgm:prSet phldrT="[Texto]" custT="1"/>
      <dgm:spPr/>
      <dgm:t>
        <a:bodyPr/>
        <a:lstStyle/>
        <a:p>
          <a:r>
            <a:rPr lang="pt-BR" sz="2800" dirty="0" smtClean="0"/>
            <a:t>Aplicação</a:t>
          </a:r>
          <a:endParaRPr lang="pt-BR" sz="2800" dirty="0"/>
        </a:p>
      </dgm:t>
    </dgm:pt>
    <dgm:pt modelId="{C7C7EAEB-8D21-4F5B-B781-5D969E71351C}" type="parTrans" cxnId="{B2C2CF58-7FA0-4303-B07F-70FC3B7188D3}">
      <dgm:prSet/>
      <dgm:spPr/>
      <dgm:t>
        <a:bodyPr/>
        <a:lstStyle/>
        <a:p>
          <a:endParaRPr lang="pt-BR" sz="1200"/>
        </a:p>
      </dgm:t>
    </dgm:pt>
    <dgm:pt modelId="{C7844FD7-E52D-4899-A2C2-9772C10DBCF1}" type="sibTrans" cxnId="{B2C2CF58-7FA0-4303-B07F-70FC3B7188D3}">
      <dgm:prSet/>
      <dgm:spPr/>
      <dgm:t>
        <a:bodyPr/>
        <a:lstStyle/>
        <a:p>
          <a:endParaRPr lang="pt-BR" sz="1200"/>
        </a:p>
      </dgm:t>
    </dgm:pt>
    <dgm:pt modelId="{FBEF997E-7097-4DA4-A0DB-30D00851AC22}">
      <dgm:prSet phldrT="[Texto]" custT="1"/>
      <dgm:spPr/>
      <dgm:t>
        <a:bodyPr/>
        <a:lstStyle/>
        <a:p>
          <a:r>
            <a:rPr lang="pt-BR" sz="2800" dirty="0" smtClean="0"/>
            <a:t>Plataforma</a:t>
          </a:r>
          <a:endParaRPr lang="pt-BR" sz="2800" dirty="0"/>
        </a:p>
      </dgm:t>
    </dgm:pt>
    <dgm:pt modelId="{82EC096A-739B-4CB8-8C1C-2B3CFF79626E}" type="parTrans" cxnId="{4D916B7D-5F92-4316-BAAF-0803188194D1}">
      <dgm:prSet/>
      <dgm:spPr/>
      <dgm:t>
        <a:bodyPr/>
        <a:lstStyle/>
        <a:p>
          <a:endParaRPr lang="pt-BR" sz="1200"/>
        </a:p>
      </dgm:t>
    </dgm:pt>
    <dgm:pt modelId="{E336D3B8-7148-48C4-A401-1E8108409FA9}" type="sibTrans" cxnId="{4D916B7D-5F92-4316-BAAF-0803188194D1}">
      <dgm:prSet/>
      <dgm:spPr/>
      <dgm:t>
        <a:bodyPr/>
        <a:lstStyle/>
        <a:p>
          <a:endParaRPr lang="pt-BR" sz="1200"/>
        </a:p>
      </dgm:t>
    </dgm:pt>
    <dgm:pt modelId="{B53BA7DF-C397-4CF5-B491-40A213396A95}">
      <dgm:prSet phldrT="[Texto]" custT="1"/>
      <dgm:spPr/>
      <dgm:t>
        <a:bodyPr/>
        <a:lstStyle/>
        <a:p>
          <a:r>
            <a:rPr lang="pt-BR" sz="2800" dirty="0" smtClean="0"/>
            <a:t>Infraestrutura</a:t>
          </a:r>
          <a:endParaRPr lang="pt-BR" sz="2800" dirty="0"/>
        </a:p>
      </dgm:t>
    </dgm:pt>
    <dgm:pt modelId="{09130AEE-18C5-4BF3-ABC2-2484D41D5929}" type="parTrans" cxnId="{61CAC559-E6A0-421A-8B78-22BADE4D4B59}">
      <dgm:prSet/>
      <dgm:spPr/>
      <dgm:t>
        <a:bodyPr/>
        <a:lstStyle/>
        <a:p>
          <a:endParaRPr lang="pt-BR" sz="1200"/>
        </a:p>
      </dgm:t>
    </dgm:pt>
    <dgm:pt modelId="{92F5F162-92C4-4252-8226-81E026EE8CE6}" type="sibTrans" cxnId="{61CAC559-E6A0-421A-8B78-22BADE4D4B59}">
      <dgm:prSet/>
      <dgm:spPr/>
      <dgm:t>
        <a:bodyPr/>
        <a:lstStyle/>
        <a:p>
          <a:endParaRPr lang="pt-BR" sz="1200"/>
        </a:p>
      </dgm:t>
    </dgm:pt>
    <dgm:pt modelId="{8E4A20A0-C103-40F0-818C-F87010F78A11}" type="pres">
      <dgm:prSet presAssocID="{5556D712-C2B9-492C-BCC1-AE0048F301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A7E8ED7-B698-420B-AB8B-052B0386809C}" type="pres">
      <dgm:prSet presAssocID="{5DE25E69-47AD-4F98-B344-D7DF1584EA47}" presName="linNode" presStyleCnt="0"/>
      <dgm:spPr/>
    </dgm:pt>
    <dgm:pt modelId="{A7114822-2B59-45BA-A054-3C5E2597A512}" type="pres">
      <dgm:prSet presAssocID="{5DE25E69-47AD-4F98-B344-D7DF1584EA47}" presName="parentText" presStyleLbl="node1" presStyleIdx="0" presStyleCnt="4" custLinFactNeighborX="-1348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F32215-42D0-422F-A0BB-3CD05390CFBA}" type="pres">
      <dgm:prSet presAssocID="{01B677C6-95D6-41A6-9B79-EF84AA6C3D5C}" presName="sp" presStyleCnt="0"/>
      <dgm:spPr/>
    </dgm:pt>
    <dgm:pt modelId="{B6E7993D-4ECC-4027-8629-DC013D8A8357}" type="pres">
      <dgm:prSet presAssocID="{372894B4-80FB-4775-B662-7CB081A70C90}" presName="linNode" presStyleCnt="0"/>
      <dgm:spPr/>
    </dgm:pt>
    <dgm:pt modelId="{D56F6B95-5A50-4E08-9C88-D70C0F50229F}" type="pres">
      <dgm:prSet presAssocID="{372894B4-80FB-4775-B662-7CB081A70C90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6F1D14-7143-4F7D-AB40-C85BFFF1E888}" type="pres">
      <dgm:prSet presAssocID="{C7844FD7-E52D-4899-A2C2-9772C10DBCF1}" presName="sp" presStyleCnt="0"/>
      <dgm:spPr/>
    </dgm:pt>
    <dgm:pt modelId="{4533340F-01A9-41C2-9F53-8088DDE264B7}" type="pres">
      <dgm:prSet presAssocID="{FBEF997E-7097-4DA4-A0DB-30D00851AC22}" presName="linNode" presStyleCnt="0"/>
      <dgm:spPr/>
    </dgm:pt>
    <dgm:pt modelId="{B732922D-A790-4FCE-826C-74532BA3F452}" type="pres">
      <dgm:prSet presAssocID="{FBEF997E-7097-4DA4-A0DB-30D00851AC22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B2A572-0262-45EA-A182-138DC8070388}" type="pres">
      <dgm:prSet presAssocID="{E336D3B8-7148-48C4-A401-1E8108409FA9}" presName="sp" presStyleCnt="0"/>
      <dgm:spPr/>
    </dgm:pt>
    <dgm:pt modelId="{A27483B0-50A5-4A2D-A5DF-2EEFE21126BE}" type="pres">
      <dgm:prSet presAssocID="{B53BA7DF-C397-4CF5-B491-40A213396A95}" presName="linNode" presStyleCnt="0"/>
      <dgm:spPr/>
    </dgm:pt>
    <dgm:pt modelId="{7E95F528-3012-4490-AAB0-EA56C1A46807}" type="pres">
      <dgm:prSet presAssocID="{B53BA7DF-C397-4CF5-B491-40A213396A9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006326C-2C34-1F45-92E2-B5E3641D74A9}" type="presOf" srcId="{5556D712-C2B9-492C-BCC1-AE0048F3010B}" destId="{8E4A20A0-C103-40F0-818C-F87010F78A11}" srcOrd="0" destOrd="0" presId="urn:microsoft.com/office/officeart/2005/8/layout/vList5"/>
    <dgm:cxn modelId="{4D916B7D-5F92-4316-BAAF-0803188194D1}" srcId="{5556D712-C2B9-492C-BCC1-AE0048F3010B}" destId="{FBEF997E-7097-4DA4-A0DB-30D00851AC22}" srcOrd="2" destOrd="0" parTransId="{82EC096A-739B-4CB8-8C1C-2B3CFF79626E}" sibTransId="{E336D3B8-7148-48C4-A401-1E8108409FA9}"/>
    <dgm:cxn modelId="{08253141-42E0-7A47-ABEC-8B7C693050C2}" type="presOf" srcId="{B53BA7DF-C397-4CF5-B491-40A213396A95}" destId="{7E95F528-3012-4490-AAB0-EA56C1A46807}" srcOrd="0" destOrd="0" presId="urn:microsoft.com/office/officeart/2005/8/layout/vList5"/>
    <dgm:cxn modelId="{226A84FB-71BD-DE45-9DD0-84F653FD7276}" type="presOf" srcId="{372894B4-80FB-4775-B662-7CB081A70C90}" destId="{D56F6B95-5A50-4E08-9C88-D70C0F50229F}" srcOrd="0" destOrd="0" presId="urn:microsoft.com/office/officeart/2005/8/layout/vList5"/>
    <dgm:cxn modelId="{B2C2CF58-7FA0-4303-B07F-70FC3B7188D3}" srcId="{5556D712-C2B9-492C-BCC1-AE0048F3010B}" destId="{372894B4-80FB-4775-B662-7CB081A70C90}" srcOrd="1" destOrd="0" parTransId="{C7C7EAEB-8D21-4F5B-B781-5D969E71351C}" sibTransId="{C7844FD7-E52D-4899-A2C2-9772C10DBCF1}"/>
    <dgm:cxn modelId="{61CAC559-E6A0-421A-8B78-22BADE4D4B59}" srcId="{5556D712-C2B9-492C-BCC1-AE0048F3010B}" destId="{B53BA7DF-C397-4CF5-B491-40A213396A95}" srcOrd="3" destOrd="0" parTransId="{09130AEE-18C5-4BF3-ABC2-2484D41D5929}" sibTransId="{92F5F162-92C4-4252-8226-81E026EE8CE6}"/>
    <dgm:cxn modelId="{117966E6-CE99-D841-900B-5887C1E2940C}" type="presOf" srcId="{5DE25E69-47AD-4F98-B344-D7DF1584EA47}" destId="{A7114822-2B59-45BA-A054-3C5E2597A512}" srcOrd="0" destOrd="0" presId="urn:microsoft.com/office/officeart/2005/8/layout/vList5"/>
    <dgm:cxn modelId="{DB85D502-3951-7F46-A1A6-2626146D3170}" type="presOf" srcId="{FBEF997E-7097-4DA4-A0DB-30D00851AC22}" destId="{B732922D-A790-4FCE-826C-74532BA3F452}" srcOrd="0" destOrd="0" presId="urn:microsoft.com/office/officeart/2005/8/layout/vList5"/>
    <dgm:cxn modelId="{DE5FB249-2095-4951-A105-89DC0DCA5B6E}" srcId="{5556D712-C2B9-492C-BCC1-AE0048F3010B}" destId="{5DE25E69-47AD-4F98-B344-D7DF1584EA47}" srcOrd="0" destOrd="0" parTransId="{0911886A-40E6-42E6-96A7-FA9AF645A45D}" sibTransId="{01B677C6-95D6-41A6-9B79-EF84AA6C3D5C}"/>
    <dgm:cxn modelId="{A1A6F18F-0D76-9B4A-A359-8ACCEF68CAAD}" type="presParOf" srcId="{8E4A20A0-C103-40F0-818C-F87010F78A11}" destId="{2A7E8ED7-B698-420B-AB8B-052B0386809C}" srcOrd="0" destOrd="0" presId="urn:microsoft.com/office/officeart/2005/8/layout/vList5"/>
    <dgm:cxn modelId="{26BDE4D0-6A48-8244-BD12-0A48C4AACB6E}" type="presParOf" srcId="{2A7E8ED7-B698-420B-AB8B-052B0386809C}" destId="{A7114822-2B59-45BA-A054-3C5E2597A512}" srcOrd="0" destOrd="0" presId="urn:microsoft.com/office/officeart/2005/8/layout/vList5"/>
    <dgm:cxn modelId="{A98B50A1-EA9F-6146-9C94-E9DC8695204A}" type="presParOf" srcId="{8E4A20A0-C103-40F0-818C-F87010F78A11}" destId="{6FF32215-42D0-422F-A0BB-3CD05390CFBA}" srcOrd="1" destOrd="0" presId="urn:microsoft.com/office/officeart/2005/8/layout/vList5"/>
    <dgm:cxn modelId="{6BD1FC20-1DAB-EA48-9E09-8F563749B587}" type="presParOf" srcId="{8E4A20A0-C103-40F0-818C-F87010F78A11}" destId="{B6E7993D-4ECC-4027-8629-DC013D8A8357}" srcOrd="2" destOrd="0" presId="urn:microsoft.com/office/officeart/2005/8/layout/vList5"/>
    <dgm:cxn modelId="{783FB5EF-53EB-C04A-B5D3-333719FB1F2C}" type="presParOf" srcId="{B6E7993D-4ECC-4027-8629-DC013D8A8357}" destId="{D56F6B95-5A50-4E08-9C88-D70C0F50229F}" srcOrd="0" destOrd="0" presId="urn:microsoft.com/office/officeart/2005/8/layout/vList5"/>
    <dgm:cxn modelId="{E51F5206-D7A7-DA45-815C-07E4C757183F}" type="presParOf" srcId="{8E4A20A0-C103-40F0-818C-F87010F78A11}" destId="{106F1D14-7143-4F7D-AB40-C85BFFF1E888}" srcOrd="3" destOrd="0" presId="urn:microsoft.com/office/officeart/2005/8/layout/vList5"/>
    <dgm:cxn modelId="{509AA686-430F-5044-9DC0-92316659231C}" type="presParOf" srcId="{8E4A20A0-C103-40F0-818C-F87010F78A11}" destId="{4533340F-01A9-41C2-9F53-8088DDE264B7}" srcOrd="4" destOrd="0" presId="urn:microsoft.com/office/officeart/2005/8/layout/vList5"/>
    <dgm:cxn modelId="{055FEEA7-432A-8044-9F07-462F0B2E5BAC}" type="presParOf" srcId="{4533340F-01A9-41C2-9F53-8088DDE264B7}" destId="{B732922D-A790-4FCE-826C-74532BA3F452}" srcOrd="0" destOrd="0" presId="urn:microsoft.com/office/officeart/2005/8/layout/vList5"/>
    <dgm:cxn modelId="{0CF59685-55E8-084D-9739-4D3D938A7723}" type="presParOf" srcId="{8E4A20A0-C103-40F0-818C-F87010F78A11}" destId="{01B2A572-0262-45EA-A182-138DC8070388}" srcOrd="5" destOrd="0" presId="urn:microsoft.com/office/officeart/2005/8/layout/vList5"/>
    <dgm:cxn modelId="{4ED23C6A-C63E-934C-925C-27168AB652D1}" type="presParOf" srcId="{8E4A20A0-C103-40F0-818C-F87010F78A11}" destId="{A27483B0-50A5-4A2D-A5DF-2EEFE21126BE}" srcOrd="6" destOrd="0" presId="urn:microsoft.com/office/officeart/2005/8/layout/vList5"/>
    <dgm:cxn modelId="{03407CC9-0E1A-1C45-B0E5-A59C6E0B286B}" type="presParOf" srcId="{A27483B0-50A5-4A2D-A5DF-2EEFE21126BE}" destId="{7E95F528-3012-4490-AAB0-EA56C1A4680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14822-2B59-45BA-A054-3C5E2597A512}">
      <dsp:nvSpPr>
        <dsp:cNvPr id="0" name=""/>
        <dsp:cNvSpPr/>
      </dsp:nvSpPr>
      <dsp:spPr>
        <a:xfrm>
          <a:off x="2065073" y="0"/>
          <a:ext cx="2358982" cy="758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Negócios</a:t>
          </a:r>
          <a:endParaRPr lang="pt-BR" sz="2800" kern="1200" dirty="0"/>
        </a:p>
      </dsp:txBody>
      <dsp:txXfrm>
        <a:off x="2102093" y="37020"/>
        <a:ext cx="2284942" cy="684320"/>
      </dsp:txXfrm>
    </dsp:sp>
    <dsp:sp modelId="{D56F6B95-5A50-4E08-9C88-D70C0F50229F}">
      <dsp:nvSpPr>
        <dsp:cNvPr id="0" name=""/>
        <dsp:cNvSpPr/>
      </dsp:nvSpPr>
      <dsp:spPr>
        <a:xfrm>
          <a:off x="2096872" y="797855"/>
          <a:ext cx="2358982" cy="758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Aplicação</a:t>
          </a:r>
          <a:endParaRPr lang="pt-BR" sz="2800" kern="1200" dirty="0"/>
        </a:p>
      </dsp:txBody>
      <dsp:txXfrm>
        <a:off x="2133892" y="834875"/>
        <a:ext cx="2284942" cy="684320"/>
      </dsp:txXfrm>
    </dsp:sp>
    <dsp:sp modelId="{B732922D-A790-4FCE-826C-74532BA3F452}">
      <dsp:nvSpPr>
        <dsp:cNvPr id="0" name=""/>
        <dsp:cNvSpPr/>
      </dsp:nvSpPr>
      <dsp:spPr>
        <a:xfrm>
          <a:off x="2096872" y="1594134"/>
          <a:ext cx="2358982" cy="758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Plataforma</a:t>
          </a:r>
          <a:endParaRPr lang="pt-BR" sz="2800" kern="1200" dirty="0"/>
        </a:p>
      </dsp:txBody>
      <dsp:txXfrm>
        <a:off x="2133892" y="1631154"/>
        <a:ext cx="2284942" cy="684320"/>
      </dsp:txXfrm>
    </dsp:sp>
    <dsp:sp modelId="{7E95F528-3012-4490-AAB0-EA56C1A46807}">
      <dsp:nvSpPr>
        <dsp:cNvPr id="0" name=""/>
        <dsp:cNvSpPr/>
      </dsp:nvSpPr>
      <dsp:spPr>
        <a:xfrm>
          <a:off x="2096872" y="2390412"/>
          <a:ext cx="2358982" cy="758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Infraestrutura</a:t>
          </a:r>
          <a:endParaRPr lang="pt-BR" sz="2800" kern="1200" dirty="0"/>
        </a:p>
      </dsp:txBody>
      <dsp:txXfrm>
        <a:off x="2133892" y="2427432"/>
        <a:ext cx="2284942" cy="684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14822-2B59-45BA-A054-3C5E2597A512}">
      <dsp:nvSpPr>
        <dsp:cNvPr id="0" name=""/>
        <dsp:cNvSpPr/>
      </dsp:nvSpPr>
      <dsp:spPr>
        <a:xfrm>
          <a:off x="2065073" y="0"/>
          <a:ext cx="2358982" cy="758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Negócios</a:t>
          </a:r>
          <a:endParaRPr lang="pt-BR" sz="2800" kern="1200" dirty="0"/>
        </a:p>
      </dsp:txBody>
      <dsp:txXfrm>
        <a:off x="2102093" y="37020"/>
        <a:ext cx="2284942" cy="684320"/>
      </dsp:txXfrm>
    </dsp:sp>
    <dsp:sp modelId="{D56F6B95-5A50-4E08-9C88-D70C0F50229F}">
      <dsp:nvSpPr>
        <dsp:cNvPr id="0" name=""/>
        <dsp:cNvSpPr/>
      </dsp:nvSpPr>
      <dsp:spPr>
        <a:xfrm>
          <a:off x="2096872" y="797855"/>
          <a:ext cx="2358982" cy="758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Aplicação</a:t>
          </a:r>
          <a:endParaRPr lang="pt-BR" sz="2800" kern="1200" dirty="0"/>
        </a:p>
      </dsp:txBody>
      <dsp:txXfrm>
        <a:off x="2133892" y="834875"/>
        <a:ext cx="2284942" cy="684320"/>
      </dsp:txXfrm>
    </dsp:sp>
    <dsp:sp modelId="{B732922D-A790-4FCE-826C-74532BA3F452}">
      <dsp:nvSpPr>
        <dsp:cNvPr id="0" name=""/>
        <dsp:cNvSpPr/>
      </dsp:nvSpPr>
      <dsp:spPr>
        <a:xfrm>
          <a:off x="2096872" y="1594134"/>
          <a:ext cx="2358982" cy="758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Plataforma</a:t>
          </a:r>
          <a:endParaRPr lang="pt-BR" sz="2800" kern="1200" dirty="0"/>
        </a:p>
      </dsp:txBody>
      <dsp:txXfrm>
        <a:off x="2133892" y="1631154"/>
        <a:ext cx="2284942" cy="684320"/>
      </dsp:txXfrm>
    </dsp:sp>
    <dsp:sp modelId="{7E95F528-3012-4490-AAB0-EA56C1A46807}">
      <dsp:nvSpPr>
        <dsp:cNvPr id="0" name=""/>
        <dsp:cNvSpPr/>
      </dsp:nvSpPr>
      <dsp:spPr>
        <a:xfrm>
          <a:off x="2096872" y="2390412"/>
          <a:ext cx="2358982" cy="758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Infraestrutura</a:t>
          </a:r>
          <a:endParaRPr lang="pt-BR" sz="2800" kern="1200" dirty="0"/>
        </a:p>
      </dsp:txBody>
      <dsp:txXfrm>
        <a:off x="2133892" y="2427432"/>
        <a:ext cx="2284942" cy="684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14822-2B59-45BA-A054-3C5E2597A512}">
      <dsp:nvSpPr>
        <dsp:cNvPr id="0" name=""/>
        <dsp:cNvSpPr/>
      </dsp:nvSpPr>
      <dsp:spPr>
        <a:xfrm>
          <a:off x="2065073" y="0"/>
          <a:ext cx="2358982" cy="758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Negócios</a:t>
          </a:r>
          <a:endParaRPr lang="pt-BR" sz="2800" kern="1200" dirty="0"/>
        </a:p>
      </dsp:txBody>
      <dsp:txXfrm>
        <a:off x="2102093" y="37020"/>
        <a:ext cx="2284942" cy="684320"/>
      </dsp:txXfrm>
    </dsp:sp>
    <dsp:sp modelId="{D56F6B95-5A50-4E08-9C88-D70C0F50229F}">
      <dsp:nvSpPr>
        <dsp:cNvPr id="0" name=""/>
        <dsp:cNvSpPr/>
      </dsp:nvSpPr>
      <dsp:spPr>
        <a:xfrm>
          <a:off x="2096872" y="797855"/>
          <a:ext cx="2358982" cy="758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Aplicação</a:t>
          </a:r>
          <a:endParaRPr lang="pt-BR" sz="2800" kern="1200" dirty="0"/>
        </a:p>
      </dsp:txBody>
      <dsp:txXfrm>
        <a:off x="2133892" y="834875"/>
        <a:ext cx="2284942" cy="684320"/>
      </dsp:txXfrm>
    </dsp:sp>
    <dsp:sp modelId="{B732922D-A790-4FCE-826C-74532BA3F452}">
      <dsp:nvSpPr>
        <dsp:cNvPr id="0" name=""/>
        <dsp:cNvSpPr/>
      </dsp:nvSpPr>
      <dsp:spPr>
        <a:xfrm>
          <a:off x="2096872" y="1594134"/>
          <a:ext cx="2358982" cy="758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Plataforma</a:t>
          </a:r>
          <a:endParaRPr lang="pt-BR" sz="2800" kern="1200" dirty="0"/>
        </a:p>
      </dsp:txBody>
      <dsp:txXfrm>
        <a:off x="2133892" y="1631154"/>
        <a:ext cx="2284942" cy="684320"/>
      </dsp:txXfrm>
    </dsp:sp>
    <dsp:sp modelId="{7E95F528-3012-4490-AAB0-EA56C1A46807}">
      <dsp:nvSpPr>
        <dsp:cNvPr id="0" name=""/>
        <dsp:cNvSpPr/>
      </dsp:nvSpPr>
      <dsp:spPr>
        <a:xfrm>
          <a:off x="2096872" y="2390412"/>
          <a:ext cx="2358982" cy="758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Infraestrutura</a:t>
          </a:r>
          <a:endParaRPr lang="pt-BR" sz="2800" kern="1200" dirty="0"/>
        </a:p>
      </dsp:txBody>
      <dsp:txXfrm>
        <a:off x="2133892" y="2427432"/>
        <a:ext cx="2284942" cy="684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F717E-AB10-4836-B356-8573507358F2}" type="datetimeFigureOut">
              <a:rPr lang="pt-BR" smtClean="0"/>
              <a:t>27/06/2018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6E95-29A8-4FD1-8631-EDC2C5837BD3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760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06E95-29A8-4FD1-8631-EDC2C5837BD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886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06E95-29A8-4FD1-8631-EDC2C5837BD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0436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06E95-29A8-4FD1-8631-EDC2C5837BD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593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06E95-29A8-4FD1-8631-EDC2C5837BD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982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Quem aqui chegou</a:t>
            </a:r>
            <a:r>
              <a:rPr lang="pt-BR" baseline="0" dirty="0" smtClean="0"/>
              <a:t> a trabalhar com </a:t>
            </a:r>
            <a:r>
              <a:rPr lang="pt-BR" baseline="0" dirty="0" err="1" smtClean="0"/>
              <a:t>main</a:t>
            </a:r>
            <a:r>
              <a:rPr lang="pt-BR" baseline="0" dirty="0" smtClean="0"/>
              <a:t> frame ?</a:t>
            </a:r>
          </a:p>
          <a:p>
            <a:endParaRPr lang="pt-BR" baseline="0" dirty="0" smtClean="0"/>
          </a:p>
          <a:p>
            <a:r>
              <a:rPr lang="pt-BR" baseline="0" dirty="0" smtClean="0"/>
              <a:t>Vamos trocar a imagem para ver se fica mais familiar </a:t>
            </a:r>
          </a:p>
          <a:p>
            <a:endParaRPr lang="pt-BR" baseline="0" dirty="0" smtClean="0"/>
          </a:p>
          <a:p>
            <a:r>
              <a:rPr lang="pt-BR" baseline="0" dirty="0" smtClean="0"/>
              <a:t>Agora mais </a:t>
            </a:r>
            <a:r>
              <a:rPr lang="pt-BR" baseline="0" dirty="0" err="1" smtClean="0"/>
              <a:t>alguem</a:t>
            </a:r>
            <a:r>
              <a:rPr lang="pt-BR" baseline="0" dirty="0" smtClean="0"/>
              <a:t> lembrou ? não ?</a:t>
            </a:r>
          </a:p>
          <a:p>
            <a:endParaRPr lang="pt-BR" baseline="0" dirty="0" smtClean="0"/>
          </a:p>
          <a:p>
            <a:r>
              <a:rPr lang="pt-BR" baseline="0" dirty="0" smtClean="0"/>
              <a:t>Vamos trocar novamente </a:t>
            </a:r>
          </a:p>
          <a:p>
            <a:endParaRPr lang="pt-BR" baseline="0" dirty="0" smtClean="0"/>
          </a:p>
          <a:p>
            <a:r>
              <a:rPr lang="pt-BR" dirty="0" err="1" smtClean="0"/>
              <a:t>https</a:t>
            </a:r>
            <a:r>
              <a:rPr lang="pt-BR" dirty="0" smtClean="0"/>
              <a:t>://</a:t>
            </a:r>
            <a:r>
              <a:rPr lang="pt-BR" dirty="0" err="1" smtClean="0"/>
              <a:t>www.ufmg.br</a:t>
            </a:r>
            <a:r>
              <a:rPr lang="pt-BR" dirty="0" smtClean="0"/>
              <a:t>/</a:t>
            </a:r>
            <a:r>
              <a:rPr lang="pt-BR" dirty="0" err="1" smtClean="0"/>
              <a:t>dti</a:t>
            </a:r>
            <a:r>
              <a:rPr lang="pt-BR" dirty="0" smtClean="0"/>
              <a:t>/</a:t>
            </a:r>
            <a:r>
              <a:rPr lang="pt-BR" dirty="0" err="1" smtClean="0"/>
              <a:t>cecom</a:t>
            </a:r>
            <a:r>
              <a:rPr lang="pt-BR" dirty="0" smtClean="0"/>
              <a:t>/sistematico-edicao-1444-08102009/</a:t>
            </a:r>
          </a:p>
          <a:p>
            <a:endParaRPr lang="pt-BR" dirty="0" smtClean="0"/>
          </a:p>
          <a:p>
            <a:r>
              <a:rPr lang="pt-BR" dirty="0" smtClean="0"/>
              <a:t>------------</a:t>
            </a:r>
          </a:p>
          <a:p>
            <a:endParaRPr lang="pt-BR" dirty="0" smtClean="0"/>
          </a:p>
          <a:p>
            <a:r>
              <a:rPr lang="pt-BR" dirty="0" smtClean="0"/>
              <a:t>A TI mudou e com ela mudou </a:t>
            </a:r>
            <a:r>
              <a:rPr lang="pt-BR" dirty="0" err="1" smtClean="0"/>
              <a:t>tambem</a:t>
            </a:r>
            <a:r>
              <a:rPr lang="pt-BR" dirty="0" smtClean="0"/>
              <a:t> as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expectavi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06E95-29A8-4FD1-8631-EDC2C5837BD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0378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https</a:t>
            </a:r>
            <a:r>
              <a:rPr lang="pt-BR" dirty="0" smtClean="0"/>
              <a:t>://</a:t>
            </a:r>
            <a:r>
              <a:rPr lang="pt-BR" dirty="0" err="1" smtClean="0"/>
              <a:t>www.compucom.com</a:t>
            </a:r>
            <a:r>
              <a:rPr lang="pt-BR" dirty="0" smtClean="0"/>
              <a:t>/</a:t>
            </a:r>
            <a:r>
              <a:rPr lang="pt-BR" dirty="0" err="1" smtClean="0"/>
              <a:t>reimagine-digest</a:t>
            </a:r>
            <a:r>
              <a:rPr lang="pt-BR" dirty="0" smtClean="0"/>
              <a:t>/issue-1/</a:t>
            </a:r>
            <a:r>
              <a:rPr lang="pt-BR" dirty="0" err="1" smtClean="0"/>
              <a:t>waking-walk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Press release, ”</a:t>
            </a:r>
            <a:r>
              <a:rPr lang="pt-BR" dirty="0" err="1" smtClean="0"/>
              <a:t>Gartner</a:t>
            </a:r>
            <a:r>
              <a:rPr lang="pt-BR" dirty="0" smtClean="0"/>
              <a:t> </a:t>
            </a:r>
            <a:r>
              <a:rPr lang="pt-BR" dirty="0" err="1" smtClean="0"/>
              <a:t>Says</a:t>
            </a:r>
            <a:r>
              <a:rPr lang="pt-BR" dirty="0" smtClean="0"/>
              <a:t> </a:t>
            </a:r>
            <a:r>
              <a:rPr lang="pt-BR" dirty="0" err="1" smtClean="0"/>
              <a:t>Tablets</a:t>
            </a:r>
            <a:r>
              <a:rPr lang="pt-BR" dirty="0" smtClean="0"/>
              <a:t> Are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sweet</a:t>
            </a:r>
            <a:r>
              <a:rPr lang="pt-BR" baseline="0" dirty="0" smtClean="0"/>
              <a:t> spot </a:t>
            </a:r>
            <a:r>
              <a:rPr lang="pt-BR" baseline="0" dirty="0" err="1" smtClean="0"/>
              <a:t>of</a:t>
            </a:r>
            <a:r>
              <a:rPr lang="pt-BR" baseline="0" dirty="0" smtClean="0"/>
              <a:t> BYOD </a:t>
            </a:r>
            <a:r>
              <a:rPr lang="pt-BR" baseline="0" dirty="0" err="1" smtClean="0"/>
              <a:t>Programs</a:t>
            </a:r>
            <a:r>
              <a:rPr lang="pt-BR" baseline="0" dirty="0" smtClean="0"/>
              <a:t>, ” , </a:t>
            </a:r>
            <a:r>
              <a:rPr lang="pt-BR" baseline="0" dirty="0" err="1" smtClean="0"/>
              <a:t>Gartner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November</a:t>
            </a:r>
            <a:r>
              <a:rPr lang="pt-BR" baseline="0" dirty="0" smtClean="0"/>
              <a:t> 2014</a:t>
            </a:r>
            <a:endParaRPr lang="pt-BR" dirty="0" smtClean="0"/>
          </a:p>
          <a:p>
            <a:r>
              <a:rPr lang="pt-BR" dirty="0" err="1" smtClean="0"/>
              <a:t>How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estabilish</a:t>
            </a:r>
            <a:r>
              <a:rPr lang="pt-BR" dirty="0" smtClean="0"/>
              <a:t> IT </a:t>
            </a:r>
            <a:r>
              <a:rPr lang="pt-BR" dirty="0" err="1" smtClean="0"/>
              <a:t>walk-up</a:t>
            </a:r>
            <a:r>
              <a:rPr lang="pt-BR" dirty="0" smtClean="0"/>
              <a:t> </a:t>
            </a:r>
            <a:r>
              <a:rPr lang="pt-BR" dirty="0" err="1" smtClean="0"/>
              <a:t>services</a:t>
            </a:r>
            <a:r>
              <a:rPr lang="pt-BR" dirty="0" smtClean="0"/>
              <a:t>, </a:t>
            </a:r>
            <a:r>
              <a:rPr lang="pt-BR" dirty="0" err="1" smtClean="0"/>
              <a:t>Gartner</a:t>
            </a:r>
            <a:r>
              <a:rPr lang="pt-BR" dirty="0" smtClean="0"/>
              <a:t>, Abril 2015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06E95-29A8-4FD1-8631-EDC2C5837BD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408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https</a:t>
            </a:r>
            <a:r>
              <a:rPr lang="pt-BR" dirty="0" smtClean="0"/>
              <a:t>://</a:t>
            </a:r>
            <a:r>
              <a:rPr lang="pt-BR" dirty="0" err="1" smtClean="0"/>
              <a:t>www.onelogin.com</a:t>
            </a:r>
            <a:r>
              <a:rPr lang="pt-BR" dirty="0" smtClean="0"/>
              <a:t>/</a:t>
            </a:r>
            <a:r>
              <a:rPr lang="pt-BR" dirty="0" err="1" smtClean="0"/>
              <a:t>press</a:t>
            </a:r>
            <a:r>
              <a:rPr lang="pt-BR" dirty="0" smtClean="0"/>
              <a:t>-center/</a:t>
            </a:r>
            <a:r>
              <a:rPr lang="pt-BR" dirty="0" err="1" smtClean="0"/>
              <a:t>press</a:t>
            </a:r>
            <a:r>
              <a:rPr lang="pt-BR" dirty="0" smtClean="0"/>
              <a:t>-releases/onelogin-announces-12-millionth-licensed-user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06E95-29A8-4FD1-8631-EDC2C5837BD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68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https</a:t>
            </a:r>
            <a:r>
              <a:rPr lang="pt-BR" dirty="0" smtClean="0"/>
              <a:t>://</a:t>
            </a:r>
            <a:r>
              <a:rPr lang="pt-BR" dirty="0" err="1" smtClean="0"/>
              <a:t>www.onelogin.com</a:t>
            </a:r>
            <a:r>
              <a:rPr lang="pt-BR" dirty="0" smtClean="0"/>
              <a:t>/</a:t>
            </a:r>
            <a:r>
              <a:rPr lang="pt-BR" dirty="0" err="1" smtClean="0"/>
              <a:t>press</a:t>
            </a:r>
            <a:r>
              <a:rPr lang="pt-BR" dirty="0" smtClean="0"/>
              <a:t>-center/</a:t>
            </a:r>
            <a:r>
              <a:rPr lang="pt-BR" dirty="0" err="1" smtClean="0"/>
              <a:t>press</a:t>
            </a:r>
            <a:r>
              <a:rPr lang="pt-BR" dirty="0" smtClean="0"/>
              <a:t>-releases/onelogin-announces-12-millionth-licensed-user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06E95-29A8-4FD1-8631-EDC2C5837BD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389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https</a:t>
            </a:r>
            <a:r>
              <a:rPr lang="pt-BR" dirty="0" smtClean="0"/>
              <a:t>://</a:t>
            </a:r>
            <a:r>
              <a:rPr lang="pt-BR" dirty="0" err="1" smtClean="0"/>
              <a:t>portaltailandia.com</a:t>
            </a:r>
            <a:r>
              <a:rPr lang="pt-BR" dirty="0" smtClean="0"/>
              <a:t>/noticia/parauapebas-semed-entrega-15-000-notebooks-a-alunos-da-rede-municipal/</a:t>
            </a:r>
          </a:p>
          <a:p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/>
              <a:t>Parauapebas: </a:t>
            </a:r>
            <a:r>
              <a:rPr lang="pt-BR" b="1" dirty="0" err="1" smtClean="0"/>
              <a:t>Semed</a:t>
            </a:r>
            <a:r>
              <a:rPr lang="pt-BR" b="1" dirty="0" smtClean="0"/>
              <a:t> entrega 15.000 notebooks a alunos da rede municipal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06E95-29A8-4FD1-8631-EDC2C5837BD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12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DB27-3538-4DEF-8792-ED5474798FD3}" type="datetimeFigureOut">
              <a:rPr lang="pt-BR" smtClean="0"/>
              <a:t>27/06/2018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0B91-70CB-44BD-8F96-802CB6AEC11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986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DB27-3538-4DEF-8792-ED5474798FD3}" type="datetimeFigureOut">
              <a:rPr lang="pt-BR" smtClean="0"/>
              <a:t>27/06/2018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0B91-70CB-44BD-8F96-802CB6AEC11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83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DB27-3538-4DEF-8792-ED5474798FD3}" type="datetimeFigureOut">
              <a:rPr lang="pt-BR" smtClean="0"/>
              <a:t>27/06/2018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0B91-70CB-44BD-8F96-802CB6AEC11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6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OLO_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7"/>
          <p:cNvSpPr>
            <a:spLocks noGrp="1"/>
          </p:cNvSpPr>
          <p:nvPr>
            <p:ph sz="quarter" idx="10"/>
          </p:nvPr>
        </p:nvSpPr>
        <p:spPr>
          <a:xfrm>
            <a:off x="338139" y="541510"/>
            <a:ext cx="7225637" cy="842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0" b="1" baseline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b="1">
                <a:solidFill>
                  <a:schemeClr val="tx1"/>
                </a:solidFill>
                <a:latin typeface="+mn-lt"/>
              </a:defRPr>
            </a:lvl2pPr>
            <a:lvl3pPr marL="685800" indent="0">
              <a:buNone/>
              <a:defRPr b="1">
                <a:solidFill>
                  <a:schemeClr val="tx1"/>
                </a:solidFill>
                <a:latin typeface="+mn-lt"/>
              </a:defRPr>
            </a:lvl3pPr>
            <a:lvl4pPr marL="1028700" indent="0">
              <a:buNone/>
              <a:defRPr b="1">
                <a:solidFill>
                  <a:schemeClr val="tx1"/>
                </a:solidFill>
                <a:latin typeface="+mn-lt"/>
              </a:defRPr>
            </a:lvl4pPr>
            <a:lvl5pPr marL="1371600" indent="0">
              <a:buNone/>
              <a:defRPr b="1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9"/>
          <p:cNvSpPr>
            <a:spLocks noGrp="1"/>
          </p:cNvSpPr>
          <p:nvPr>
            <p:ph type="body" sz="quarter" idx="11"/>
          </p:nvPr>
        </p:nvSpPr>
        <p:spPr>
          <a:xfrm>
            <a:off x="338139" y="2698813"/>
            <a:ext cx="5379080" cy="36309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aseline="0">
                <a:latin typeface="+mn-lt"/>
              </a:defRPr>
            </a:lvl1pPr>
            <a:lvl2pPr marL="342900" indent="0">
              <a:buNone/>
              <a:defRPr sz="1500">
                <a:latin typeface="+mn-lt"/>
              </a:defRPr>
            </a:lvl2pPr>
            <a:lvl3pPr marL="685800" indent="0">
              <a:buNone/>
              <a:defRPr sz="1500">
                <a:latin typeface="+mn-lt"/>
              </a:defRPr>
            </a:lvl3pPr>
            <a:lvl4pPr marL="1028700" indent="0">
              <a:buNone/>
              <a:defRPr sz="1500">
                <a:latin typeface="+mn-lt"/>
              </a:defRPr>
            </a:lvl4pPr>
            <a:lvl5pPr marL="1371600" indent="0">
              <a:buNone/>
              <a:defRPr sz="1500">
                <a:latin typeface="+mn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/>
          </p:nvPr>
        </p:nvSpPr>
        <p:spPr>
          <a:xfrm>
            <a:off x="6465211" y="2698812"/>
            <a:ext cx="5379080" cy="36309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aseline="0">
                <a:latin typeface="+mn-lt"/>
              </a:defRPr>
            </a:lvl1pPr>
            <a:lvl2pPr marL="342900" indent="0">
              <a:buNone/>
              <a:defRPr sz="1500">
                <a:latin typeface="+mn-lt"/>
              </a:defRPr>
            </a:lvl2pPr>
            <a:lvl3pPr marL="685800" indent="0">
              <a:buNone/>
              <a:defRPr sz="1500">
                <a:latin typeface="+mn-lt"/>
              </a:defRPr>
            </a:lvl3pPr>
            <a:lvl4pPr marL="1028700" indent="0">
              <a:buNone/>
              <a:defRPr sz="1500">
                <a:latin typeface="+mn-lt"/>
              </a:defRPr>
            </a:lvl4pPr>
            <a:lvl5pPr marL="1371600" indent="0">
              <a:buNone/>
              <a:defRPr sz="1500">
                <a:latin typeface="+mn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338140" y="2014540"/>
            <a:ext cx="11514137" cy="39131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 baseline="0">
                <a:latin typeface="+mn-lt"/>
              </a:defRPr>
            </a:lvl1pPr>
            <a:lvl2pPr marL="342900" indent="0">
              <a:buNone/>
              <a:defRPr sz="1500">
                <a:latin typeface="+mn-lt"/>
              </a:defRPr>
            </a:lvl2pPr>
            <a:lvl3pPr marL="685800" indent="0">
              <a:buNone/>
              <a:defRPr sz="1500">
                <a:latin typeface="+mn-lt"/>
              </a:defRPr>
            </a:lvl3pPr>
            <a:lvl4pPr marL="1028700" indent="0">
              <a:buNone/>
              <a:defRPr sz="1500">
                <a:latin typeface="+mn-lt"/>
              </a:defRPr>
            </a:lvl4pPr>
            <a:lvl5pPr marL="1371600" indent="0">
              <a:buNone/>
              <a:defRPr sz="1500">
                <a:latin typeface="+mn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4109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DB27-3538-4DEF-8792-ED5474798FD3}" type="datetimeFigureOut">
              <a:rPr lang="pt-BR" smtClean="0"/>
              <a:t>27/06/2018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0B91-70CB-44BD-8F96-802CB6AEC11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38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DB27-3538-4DEF-8792-ED5474798FD3}" type="datetimeFigureOut">
              <a:rPr lang="pt-BR" smtClean="0"/>
              <a:t>27/06/2018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0B91-70CB-44BD-8F96-802CB6AEC11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58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DB27-3538-4DEF-8792-ED5474798FD3}" type="datetimeFigureOut">
              <a:rPr lang="pt-BR" smtClean="0"/>
              <a:t>27/06/2018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0B91-70CB-44BD-8F96-802CB6AEC11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8789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DB27-3538-4DEF-8792-ED5474798FD3}" type="datetimeFigureOut">
              <a:rPr lang="pt-BR" smtClean="0"/>
              <a:t>27/06/2018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0B91-70CB-44BD-8F96-802CB6AEC11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149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DB27-3538-4DEF-8792-ED5474798FD3}" type="datetimeFigureOut">
              <a:rPr lang="pt-BR" smtClean="0"/>
              <a:t>27/06/2018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0B91-70CB-44BD-8F96-802CB6AEC11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35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DB27-3538-4DEF-8792-ED5474798FD3}" type="datetimeFigureOut">
              <a:rPr lang="pt-BR" smtClean="0"/>
              <a:t>27/06/2018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0B91-70CB-44BD-8F96-802CB6AEC11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52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DB27-3538-4DEF-8792-ED5474798FD3}" type="datetimeFigureOut">
              <a:rPr lang="pt-BR" smtClean="0"/>
              <a:t>27/06/2018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0B91-70CB-44BD-8F96-802CB6AEC11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71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DB27-3538-4DEF-8792-ED5474798FD3}" type="datetimeFigureOut">
              <a:rPr lang="pt-BR" smtClean="0"/>
              <a:t>27/06/2018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0B91-70CB-44BD-8F96-802CB6AEC11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31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PAG3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FDB27-3538-4DEF-8792-ED5474798FD3}" type="datetimeFigureOut">
              <a:rPr lang="pt-BR" smtClean="0"/>
              <a:t>27/06/2018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80B91-70CB-44BD-8F96-802CB6AEC11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51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24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5.jpeg"/><Relationship Id="rId8" Type="http://schemas.openxmlformats.org/officeDocument/2006/relationships/image" Target="../media/image26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25.jpe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3.xml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jpeg"/><Relationship Id="rId6" Type="http://schemas.openxmlformats.org/officeDocument/2006/relationships/image" Target="../media/image34.tiff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NP_Ca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0" y="860167"/>
            <a:ext cx="3619500" cy="1524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452234" y="3093663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WTR 2018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5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Arredondado 10"/>
          <p:cNvSpPr/>
          <p:nvPr/>
        </p:nvSpPr>
        <p:spPr>
          <a:xfrm>
            <a:off x="-352926" y="1272742"/>
            <a:ext cx="5823284" cy="25452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0" tIns="180000" rIns="180000" bIns="180000" rtlCol="0" anchor="ctr"/>
          <a:lstStyle/>
          <a:p>
            <a:pPr algn="ctr">
              <a:lnSpc>
                <a:spcPct val="140000"/>
              </a:lnSpc>
            </a:pPr>
            <a:endParaRPr lang="pt-BR" sz="1600" dirty="0" err="1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360000"/>
            <a:ext cx="12192000" cy="720000"/>
          </a:xfrm>
          <a:prstGeom prst="rect">
            <a:avLst/>
          </a:prstGeom>
          <a:solidFill>
            <a:srgbClr val="7997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tIns="72000" rIns="72000" bIns="72000" rtlCol="0" anchor="ctr"/>
          <a:lstStyle/>
          <a:p>
            <a:pPr>
              <a:lnSpc>
                <a:spcPct val="140000"/>
              </a:lnSpc>
            </a:pPr>
            <a:r>
              <a:rPr lang="pt-BR" b="1" dirty="0" smtClean="0">
                <a:solidFill>
                  <a:schemeClr val="bg1"/>
                </a:solidFill>
                <a:latin typeface="Arial"/>
                <a:cs typeface="Arial"/>
              </a:rPr>
              <a:t>A BYOD CHEGOU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066115" y="1582793"/>
            <a:ext cx="279464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Em 2018 a proporção de dispositivos de propriedade dos funcionários serão de</a:t>
            </a:r>
          </a:p>
          <a:p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sz="2800" b="1" dirty="0" smtClean="0">
                <a:solidFill>
                  <a:schemeClr val="bg1"/>
                </a:solidFill>
              </a:rPr>
              <a:t>2 para 1 </a:t>
            </a:r>
          </a:p>
          <a:p>
            <a:r>
              <a:rPr lang="pt-PT" dirty="0" smtClean="0">
                <a:solidFill>
                  <a:schemeClr val="bg1"/>
                </a:solidFill>
              </a:rPr>
              <a:t>em relação aos dispositivos da empresa.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4106" name="Picture 10" descr="esultado de imagem para graf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70" y="1272742"/>
            <a:ext cx="1823345" cy="236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6256421" y="6395524"/>
            <a:ext cx="66253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Press release, ”</a:t>
            </a:r>
            <a:r>
              <a:rPr lang="pt-BR" sz="1100" dirty="0" err="1"/>
              <a:t>Gartner</a:t>
            </a:r>
            <a:r>
              <a:rPr lang="pt-BR" sz="1100" dirty="0"/>
              <a:t> </a:t>
            </a:r>
            <a:r>
              <a:rPr lang="pt-BR" sz="1100" dirty="0" err="1"/>
              <a:t>Says</a:t>
            </a:r>
            <a:r>
              <a:rPr lang="pt-BR" sz="1100" dirty="0"/>
              <a:t> </a:t>
            </a:r>
            <a:r>
              <a:rPr lang="pt-BR" sz="1100" dirty="0" err="1"/>
              <a:t>Tablets</a:t>
            </a:r>
            <a:r>
              <a:rPr lang="pt-BR" sz="1100" dirty="0"/>
              <a:t> Are </a:t>
            </a:r>
            <a:r>
              <a:rPr lang="pt-BR" sz="1100" dirty="0" err="1"/>
              <a:t>the</a:t>
            </a:r>
            <a:r>
              <a:rPr lang="pt-BR" sz="1100" dirty="0"/>
              <a:t> </a:t>
            </a:r>
            <a:r>
              <a:rPr lang="pt-BR" sz="1100" dirty="0" err="1"/>
              <a:t>sweet</a:t>
            </a:r>
            <a:r>
              <a:rPr lang="pt-BR" sz="1100" dirty="0"/>
              <a:t> spot </a:t>
            </a:r>
            <a:r>
              <a:rPr lang="pt-BR" sz="1100" dirty="0" err="1"/>
              <a:t>of</a:t>
            </a:r>
            <a:r>
              <a:rPr lang="pt-BR" sz="1100" dirty="0"/>
              <a:t> BYOD </a:t>
            </a:r>
            <a:r>
              <a:rPr lang="pt-BR" sz="1100" dirty="0" err="1"/>
              <a:t>Programs</a:t>
            </a:r>
            <a:r>
              <a:rPr lang="pt-BR" sz="1100" dirty="0"/>
              <a:t>, ” , </a:t>
            </a:r>
            <a:r>
              <a:rPr lang="pt-BR" sz="1100" dirty="0" err="1"/>
              <a:t>Gartner</a:t>
            </a:r>
            <a:r>
              <a:rPr lang="pt-BR" sz="1100" dirty="0"/>
              <a:t>, </a:t>
            </a:r>
            <a:r>
              <a:rPr lang="pt-BR" sz="1100" dirty="0" err="1"/>
              <a:t>November</a:t>
            </a:r>
            <a:r>
              <a:rPr lang="pt-BR" sz="1100" dirty="0"/>
              <a:t> 2014</a:t>
            </a:r>
          </a:p>
          <a:p>
            <a:r>
              <a:rPr lang="pt-BR" sz="1100" dirty="0" err="1"/>
              <a:t>How</a:t>
            </a:r>
            <a:r>
              <a:rPr lang="pt-BR" sz="1100" dirty="0"/>
              <a:t> </a:t>
            </a:r>
            <a:r>
              <a:rPr lang="pt-BR" sz="1100" dirty="0" err="1"/>
              <a:t>to</a:t>
            </a:r>
            <a:r>
              <a:rPr lang="pt-BR" sz="1100" dirty="0"/>
              <a:t> </a:t>
            </a:r>
            <a:r>
              <a:rPr lang="pt-BR" sz="1100" dirty="0" err="1"/>
              <a:t>estabilish</a:t>
            </a:r>
            <a:r>
              <a:rPr lang="pt-BR" sz="1100" dirty="0"/>
              <a:t> IT </a:t>
            </a:r>
            <a:r>
              <a:rPr lang="pt-BR" sz="1100" dirty="0" err="1"/>
              <a:t>walk-up</a:t>
            </a:r>
            <a:r>
              <a:rPr lang="pt-BR" sz="1100" dirty="0"/>
              <a:t> </a:t>
            </a:r>
            <a:r>
              <a:rPr lang="pt-BR" sz="1100" dirty="0" err="1"/>
              <a:t>services</a:t>
            </a:r>
            <a:r>
              <a:rPr lang="pt-BR" sz="1100" dirty="0"/>
              <a:t>, </a:t>
            </a:r>
            <a:r>
              <a:rPr lang="pt-BR" sz="1100" dirty="0" err="1"/>
              <a:t>Gartner</a:t>
            </a:r>
            <a:r>
              <a:rPr lang="pt-BR" sz="1100" dirty="0"/>
              <a:t>, Abril 2015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039424" y="3431727"/>
            <a:ext cx="138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 smtClean="0">
                <a:solidFill>
                  <a:schemeClr val="bg1"/>
                </a:solidFill>
              </a:rPr>
              <a:t>Gartner</a:t>
            </a:r>
            <a:endParaRPr lang="pt-BR" sz="1600" dirty="0">
              <a:solidFill>
                <a:schemeClr val="bg1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6557991" y="2607486"/>
            <a:ext cx="5390233" cy="3788038"/>
            <a:chOff x="1363536" y="3635944"/>
            <a:chExt cx="5390233" cy="3788038"/>
          </a:xfrm>
        </p:grpSpPr>
        <p:grpSp>
          <p:nvGrpSpPr>
            <p:cNvPr id="13" name="Grupo 12"/>
            <p:cNvGrpSpPr/>
            <p:nvPr/>
          </p:nvGrpSpPr>
          <p:grpSpPr>
            <a:xfrm>
              <a:off x="1363536" y="3635944"/>
              <a:ext cx="5390233" cy="3788038"/>
              <a:chOff x="1363536" y="3635944"/>
              <a:chExt cx="5390233" cy="3788038"/>
            </a:xfrm>
          </p:grpSpPr>
          <p:pic>
            <p:nvPicPr>
              <p:cNvPr id="4118" name="Picture 22" descr="acbook File PNG Imag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3536" y="3635944"/>
                <a:ext cx="5390233" cy="37880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CaixaDeTexto 6"/>
              <p:cNvSpPr txBox="1"/>
              <p:nvPr/>
            </p:nvSpPr>
            <p:spPr>
              <a:xfrm>
                <a:off x="2624379" y="4521910"/>
                <a:ext cx="2877519" cy="18736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PT" sz="1600" dirty="0" smtClean="0"/>
                  <a:t>Os </a:t>
                </a:r>
                <a:r>
                  <a:rPr lang="pt-PT" sz="1600" dirty="0"/>
                  <a:t>usuários </a:t>
                </a:r>
                <a:r>
                  <a:rPr lang="pt-PT" sz="1600" dirty="0" smtClean="0"/>
                  <a:t>levam muito em consideração o </a:t>
                </a:r>
                <a:r>
                  <a:rPr lang="pt-PT" sz="1600" dirty="0"/>
                  <a:t>funcionamento de um dispositivo para o trabalho quando eles fazem </a:t>
                </a:r>
                <a:r>
                  <a:rPr lang="pt-PT" sz="1600" dirty="0" smtClean="0"/>
                  <a:t>a </a:t>
                </a:r>
                <a:r>
                  <a:rPr lang="pt-PT" sz="1600" b="1" dirty="0" smtClean="0"/>
                  <a:t>escolha de um </a:t>
                </a:r>
                <a:r>
                  <a:rPr lang="pt-PT" sz="1600" b="1" dirty="0"/>
                  <a:t>dispositivo </a:t>
                </a:r>
                <a:r>
                  <a:rPr lang="pt-PT" sz="1600" b="1" dirty="0" smtClean="0"/>
                  <a:t>pessoal.</a:t>
                </a:r>
              </a:p>
              <a:p>
                <a:endParaRPr lang="pt-BR" sz="1600" b="1" dirty="0"/>
              </a:p>
            </p:txBody>
          </p:sp>
          <p:pic>
            <p:nvPicPr>
              <p:cNvPr id="4122" name="Picture 26" descr="esultado de imagem para buy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5900" y="5821204"/>
                <a:ext cx="654458" cy="654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CaixaDeTexto 29"/>
            <p:cNvSpPr txBox="1"/>
            <p:nvPr/>
          </p:nvSpPr>
          <p:spPr>
            <a:xfrm>
              <a:off x="3581637" y="5882538"/>
              <a:ext cx="1381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err="1" smtClean="0"/>
                <a:t>Gartner</a:t>
              </a:r>
              <a:endParaRPr lang="pt-B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43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60000"/>
            <a:ext cx="12192000" cy="720000"/>
          </a:xfrm>
          <a:prstGeom prst="rect">
            <a:avLst/>
          </a:prstGeom>
          <a:solidFill>
            <a:srgbClr val="7997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tIns="72000" rIns="72000" bIns="72000" rtlCol="0" anchor="ctr"/>
          <a:lstStyle/>
          <a:p>
            <a:pPr>
              <a:lnSpc>
                <a:spcPct val="140000"/>
              </a:lnSpc>
            </a:pPr>
            <a:r>
              <a:rPr lang="pt-BR" b="1" dirty="0" smtClean="0">
                <a:solidFill>
                  <a:schemeClr val="bg1"/>
                </a:solidFill>
                <a:latin typeface="Arial"/>
                <a:cs typeface="Arial"/>
              </a:rPr>
              <a:t>SHADOW IT</a:t>
            </a:r>
          </a:p>
        </p:txBody>
      </p:sp>
      <p:pic>
        <p:nvPicPr>
          <p:cNvPr id="3" name="Picture 2" descr="https://infosecbrasil.org/wp-content/uploads/2018/01/Como-ser-um-hacker-678x38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0000"/>
            <a:ext cx="12192000" cy="575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869680" y="1164456"/>
            <a:ext cx="294436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500" b="1" dirty="0">
                <a:solidFill>
                  <a:schemeClr val="bg1"/>
                </a:solidFill>
              </a:rPr>
              <a:t>7</a:t>
            </a:r>
            <a:r>
              <a:rPr lang="pt-BR" sz="11500" b="1" dirty="0" smtClean="0">
                <a:solidFill>
                  <a:schemeClr val="bg1"/>
                </a:solidFill>
              </a:rPr>
              <a:t>1%</a:t>
            </a:r>
            <a:endParaRPr lang="pt-BR" sz="115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351776" y="2961674"/>
            <a:ext cx="45902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dirty="0" smtClean="0">
                <a:solidFill>
                  <a:schemeClr val="bg1"/>
                </a:solidFill>
              </a:rPr>
              <a:t>usuários admitem </a:t>
            </a:r>
            <a:r>
              <a:rPr lang="pt-PT" sz="2400" dirty="0">
                <a:solidFill>
                  <a:schemeClr val="bg1"/>
                </a:solidFill>
              </a:rPr>
              <a:t>que estão usando aplicativos em nuvem que não foram sancionados por seus departamentos de TI</a:t>
            </a:r>
            <a:r>
              <a:rPr lang="pt-PT" sz="2400" dirty="0" smtClean="0">
                <a:solidFill>
                  <a:schemeClr val="bg1"/>
                </a:solidFill>
              </a:rPr>
              <a:t>.</a:t>
            </a:r>
          </a:p>
          <a:p>
            <a:pPr algn="r"/>
            <a:endParaRPr lang="pt-PT" sz="2000" dirty="0" smtClean="0">
              <a:solidFill>
                <a:schemeClr val="bg1"/>
              </a:solidFill>
            </a:endParaRPr>
          </a:p>
          <a:p>
            <a:pPr algn="r"/>
            <a:r>
              <a:rPr lang="pt-PT" dirty="0" smtClean="0">
                <a:solidFill>
                  <a:schemeClr val="bg1"/>
                </a:solidFill>
              </a:rPr>
              <a:t>Fonte: </a:t>
            </a:r>
            <a:r>
              <a:rPr lang="pt-PT" dirty="0" err="1" smtClean="0">
                <a:solidFill>
                  <a:schemeClr val="bg1"/>
                </a:solidFill>
              </a:rPr>
              <a:t>OneLogin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6678" y="3171060"/>
            <a:ext cx="21273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das </a:t>
            </a:r>
            <a:r>
              <a:rPr lang="pt-BR" sz="2400" dirty="0">
                <a:solidFill>
                  <a:schemeClr val="bg1"/>
                </a:solidFill>
              </a:rPr>
              <a:t>compras de tecnologia serão gerenciadas, definidas e controladas por líderes de negócio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66677" y="1724511"/>
            <a:ext cx="29615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500" b="1" dirty="0" smtClean="0">
                <a:solidFill>
                  <a:schemeClr val="bg1"/>
                </a:solidFill>
              </a:rPr>
              <a:t>38%</a:t>
            </a:r>
            <a:endParaRPr lang="pt-BR" sz="11500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49397" y="1617008"/>
            <a:ext cx="1415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smtClean="0">
                <a:solidFill>
                  <a:schemeClr val="bg1"/>
                </a:solidFill>
              </a:rPr>
              <a:t>Até 2017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60000"/>
            <a:ext cx="12192000" cy="720000"/>
          </a:xfrm>
          <a:prstGeom prst="rect">
            <a:avLst/>
          </a:prstGeom>
          <a:solidFill>
            <a:srgbClr val="7997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tIns="72000" rIns="72000" bIns="72000" rtlCol="0" anchor="ctr"/>
          <a:lstStyle/>
          <a:p>
            <a:pPr>
              <a:lnSpc>
                <a:spcPct val="140000"/>
              </a:lnSpc>
            </a:pPr>
            <a:r>
              <a:rPr lang="pt-BR" b="1" dirty="0" smtClean="0">
                <a:solidFill>
                  <a:schemeClr val="bg1"/>
                </a:solidFill>
                <a:latin typeface="Arial"/>
                <a:cs typeface="Arial"/>
              </a:rPr>
              <a:t>O CENÁRIO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304674" y="6096991"/>
            <a:ext cx="5582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TI </a:t>
            </a:r>
            <a:r>
              <a:rPr lang="pt-BR" sz="2400" dirty="0" smtClean="0"/>
              <a:t>COMO UM  CONSULTOR DE </a:t>
            </a:r>
            <a:r>
              <a:rPr lang="pt-BR" sz="2400" dirty="0" smtClean="0"/>
              <a:t>CONFIANÇA</a:t>
            </a:r>
            <a:endParaRPr lang="pt-BR" sz="2400" dirty="0"/>
          </a:p>
        </p:txBody>
      </p:sp>
      <p:pic>
        <p:nvPicPr>
          <p:cNvPr id="1026" name="Picture 2" descr="esultado de imagem para consul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68" y="1925041"/>
            <a:ext cx="37338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81146" y="2342136"/>
            <a:ext cx="36177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Autenticidade</a:t>
            </a: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4"/>
              </a:buBlip>
            </a:pPr>
            <a:endParaRPr lang="pt-BR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Confidencialidade</a:t>
            </a:r>
            <a:endParaRPr lang="pt-BR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4"/>
              </a:buBlip>
            </a:pPr>
            <a:endParaRPr lang="pt-BR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Disponibilidade</a:t>
            </a: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4"/>
              </a:buBlip>
            </a:pPr>
            <a:endParaRPr lang="pt-BR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Integridade</a:t>
            </a:r>
          </a:p>
          <a:p>
            <a:pPr marL="285750" indent="-285750">
              <a:buBlip>
                <a:blip r:embed="rId4"/>
              </a:buBlip>
            </a:pPr>
            <a:endParaRPr lang="pt-BR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repúdio</a:t>
            </a:r>
          </a:p>
          <a:p>
            <a:pPr marL="285750" indent="-285750">
              <a:buBlip>
                <a:blip r:embed="rId4"/>
              </a:buBlip>
            </a:pPr>
            <a:endParaRPr lang="pt-BR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Conformidade</a:t>
            </a:r>
            <a:endParaRPr lang="pt-BR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4"/>
              </a:buBlip>
            </a:pP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990883" y="2342136"/>
            <a:ext cx="34952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Processos</a:t>
            </a: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4"/>
              </a:buBlip>
            </a:pPr>
            <a:endParaRPr lang="pt-BR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Pessoas</a:t>
            </a:r>
            <a:endParaRPr lang="pt-BR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4"/>
              </a:buBlip>
            </a:pPr>
            <a:endParaRPr lang="pt-BR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Produtos</a:t>
            </a: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4"/>
              </a:buBlip>
            </a:pPr>
            <a:endParaRPr lang="pt-BR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Parceiros</a:t>
            </a:r>
            <a:endParaRPr lang="pt-BR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62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60000"/>
            <a:ext cx="12192000" cy="720000"/>
          </a:xfrm>
          <a:prstGeom prst="rect">
            <a:avLst/>
          </a:prstGeom>
          <a:solidFill>
            <a:srgbClr val="7997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tIns="72000" rIns="72000" bIns="72000" rtlCol="0" anchor="ctr"/>
          <a:lstStyle/>
          <a:p>
            <a:pPr>
              <a:lnSpc>
                <a:spcPct val="140000"/>
              </a:lnSpc>
            </a:pPr>
            <a:r>
              <a:rPr lang="pt-BR" b="1" dirty="0" smtClean="0">
                <a:solidFill>
                  <a:schemeClr val="bg1"/>
                </a:solidFill>
                <a:latin typeface="Arial"/>
                <a:cs typeface="Arial"/>
              </a:rPr>
              <a:t>SERVIÇOS JÁ CONHECIDOS 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8241" y="1570611"/>
            <a:ext cx="50467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pt-BR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ICPEdu</a:t>
            </a:r>
            <a:endParaRPr lang="pt-BR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endParaRPr lang="pt-BR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pt-BR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CAFe</a:t>
            </a:r>
            <a:endParaRPr lang="pt-BR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pt-BR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eduroam</a:t>
            </a:r>
            <a:endParaRPr lang="pt-BR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pt-BR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fileSender</a:t>
            </a:r>
            <a:endParaRPr lang="pt-BR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endParaRPr lang="pt-BR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pt-BR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compute@RNP</a:t>
            </a:r>
            <a:endParaRPr lang="pt-BR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endParaRPr lang="pt-BR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Data Center</a:t>
            </a:r>
          </a:p>
        </p:txBody>
      </p:sp>
      <p:sp>
        <p:nvSpPr>
          <p:cNvPr id="4" name="Conector reto 3"/>
          <p:cNvSpPr/>
          <p:nvPr/>
        </p:nvSpPr>
        <p:spPr>
          <a:xfrm rot="5400000">
            <a:off x="5427821" y="3641948"/>
            <a:ext cx="4320000" cy="0"/>
          </a:xfrm>
          <a:prstGeom prst="line">
            <a:avLst/>
          </a:prstGeom>
          <a:ln>
            <a:solidFill>
              <a:srgbClr val="FF66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CaixaDeTexto 5"/>
          <p:cNvSpPr txBox="1"/>
          <p:nvPr/>
        </p:nvSpPr>
        <p:spPr>
          <a:xfrm>
            <a:off x="3226378" y="1407155"/>
            <a:ext cx="504673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pt-BR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Videoaula@RNP</a:t>
            </a: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endParaRPr lang="pt-BR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Transmissão de Sinal de TV</a:t>
            </a:r>
          </a:p>
          <a:p>
            <a:pPr marL="285750" indent="-285750">
              <a:buBlip>
                <a:blip r:embed="rId2"/>
              </a:buBlip>
            </a:pPr>
            <a:endParaRPr lang="pt-BR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Transmissão de vídeo ao vivo</a:t>
            </a: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endParaRPr lang="pt-BR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Vídeo sob demanda</a:t>
            </a:r>
            <a:endParaRPr lang="pt-BR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pt-BR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fone@RNP</a:t>
            </a:r>
            <a:endParaRPr lang="pt-BR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Videoconferência</a:t>
            </a:r>
          </a:p>
          <a:p>
            <a:pPr marL="285750" indent="-285750">
              <a:buBlip>
                <a:blip r:embed="rId2"/>
              </a:buBlip>
            </a:pP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Conferência Web</a:t>
            </a:r>
            <a:endParaRPr lang="pt-BR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099" y="1321286"/>
            <a:ext cx="4265166" cy="426516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7684099" y="5312712"/>
            <a:ext cx="45079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err="1">
                <a:latin typeface="Arial"/>
                <a:cs typeface="Arial"/>
              </a:rPr>
              <a:t>https</a:t>
            </a:r>
            <a:r>
              <a:rPr lang="pt-BR" sz="1600" dirty="0">
                <a:latin typeface="Arial"/>
                <a:cs typeface="Arial"/>
              </a:rPr>
              <a:t>://</a:t>
            </a:r>
            <a:r>
              <a:rPr lang="pt-BR" sz="1600" dirty="0" err="1">
                <a:latin typeface="Arial"/>
                <a:cs typeface="Arial"/>
              </a:rPr>
              <a:t>www.rnp.br</a:t>
            </a:r>
            <a:r>
              <a:rPr lang="pt-BR" sz="1600" dirty="0">
                <a:latin typeface="Arial"/>
                <a:cs typeface="Arial"/>
              </a:rPr>
              <a:t>/</a:t>
            </a:r>
            <a:r>
              <a:rPr lang="pt-BR" sz="1600" dirty="0" err="1">
                <a:latin typeface="Arial"/>
                <a:cs typeface="Arial"/>
              </a:rPr>
              <a:t>servicos</a:t>
            </a:r>
            <a:r>
              <a:rPr lang="pt-BR" sz="1600" dirty="0">
                <a:latin typeface="Arial"/>
                <a:cs typeface="Arial"/>
              </a:rPr>
              <a:t>/</a:t>
            </a:r>
            <a:r>
              <a:rPr lang="pt-BR" sz="1600" dirty="0" err="1">
                <a:latin typeface="Arial"/>
                <a:cs typeface="Arial"/>
              </a:rPr>
              <a:t>servicos-avancados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63002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360000"/>
            <a:ext cx="12192000" cy="720000"/>
          </a:xfrm>
          <a:prstGeom prst="rect">
            <a:avLst/>
          </a:prstGeom>
          <a:solidFill>
            <a:srgbClr val="7997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tIns="72000" rIns="72000" bIns="72000" rtlCol="0" anchor="ctr"/>
          <a:lstStyle/>
          <a:p>
            <a:pPr>
              <a:lnSpc>
                <a:spcPct val="140000"/>
              </a:lnSpc>
            </a:pPr>
            <a:r>
              <a:rPr lang="pt-BR" b="1" dirty="0" smtClean="0">
                <a:solidFill>
                  <a:schemeClr val="bg1"/>
                </a:solidFill>
                <a:latin typeface="Arial"/>
                <a:cs typeface="Arial"/>
              </a:rPr>
              <a:t>PROJETOS PARA FORTALECIMENTO DA NUVEM COMUNITÁRIA</a:t>
            </a:r>
          </a:p>
        </p:txBody>
      </p:sp>
      <p:graphicFrame>
        <p:nvGraphicFramePr>
          <p:cNvPr id="6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146327"/>
              </p:ext>
            </p:extLst>
          </p:nvPr>
        </p:nvGraphicFramePr>
        <p:xfrm>
          <a:off x="-2029659" y="2860352"/>
          <a:ext cx="6552728" cy="315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tângulo Arredondado 6"/>
          <p:cNvSpPr/>
          <p:nvPr/>
        </p:nvSpPr>
        <p:spPr>
          <a:xfrm>
            <a:off x="2553686" y="1988840"/>
            <a:ext cx="1512168" cy="41118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Arredondado 7"/>
          <p:cNvSpPr/>
          <p:nvPr/>
        </p:nvSpPr>
        <p:spPr>
          <a:xfrm>
            <a:off x="2697702" y="5236616"/>
            <a:ext cx="1224136" cy="774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Arredondado 8"/>
          <p:cNvSpPr/>
          <p:nvPr/>
        </p:nvSpPr>
        <p:spPr>
          <a:xfrm>
            <a:off x="2697702" y="2860352"/>
            <a:ext cx="1224136" cy="2305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2" descr="esultado de imagem para RN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964" y="5369947"/>
            <a:ext cx="1075978" cy="56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2771781" y="2212280"/>
            <a:ext cx="107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IaaS</a:t>
            </a:r>
            <a:endParaRPr lang="pt-BR" dirty="0"/>
          </a:p>
        </p:txBody>
      </p:sp>
      <p:sp>
        <p:nvSpPr>
          <p:cNvPr id="12" name="Seta para a Direita 11"/>
          <p:cNvSpPr/>
          <p:nvPr/>
        </p:nvSpPr>
        <p:spPr>
          <a:xfrm>
            <a:off x="4142864" y="2396946"/>
            <a:ext cx="288032" cy="463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 rot="10800000">
            <a:off x="4117812" y="5423061"/>
            <a:ext cx="288032" cy="463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Arredondado 13"/>
          <p:cNvSpPr/>
          <p:nvPr/>
        </p:nvSpPr>
        <p:spPr>
          <a:xfrm>
            <a:off x="4481916" y="2074475"/>
            <a:ext cx="1512168" cy="41118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Arredondado 14"/>
          <p:cNvSpPr/>
          <p:nvPr/>
        </p:nvSpPr>
        <p:spPr>
          <a:xfrm>
            <a:off x="4638458" y="5267721"/>
            <a:ext cx="1224136" cy="774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Arredondado 15"/>
          <p:cNvSpPr/>
          <p:nvPr/>
        </p:nvSpPr>
        <p:spPr>
          <a:xfrm>
            <a:off x="4623056" y="2862097"/>
            <a:ext cx="1224136" cy="2305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Picture 2" descr="esultado de imagem para RN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135" y="3675182"/>
            <a:ext cx="1075978" cy="56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4722187" y="2214025"/>
            <a:ext cx="107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IaaS</a:t>
            </a:r>
            <a:endParaRPr lang="pt-BR" dirty="0"/>
          </a:p>
        </p:txBody>
      </p:sp>
      <p:pic>
        <p:nvPicPr>
          <p:cNvPr id="19" name="Picture 4" descr="esultado de imagem para embrap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840" y="3665780"/>
            <a:ext cx="1269819" cy="62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sultado de imagem para embrap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379" y="5316190"/>
            <a:ext cx="1269819" cy="62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ector reto 3"/>
          <p:cNvSpPr/>
          <p:nvPr/>
        </p:nvSpPr>
        <p:spPr>
          <a:xfrm rot="5400000">
            <a:off x="3936951" y="3960000"/>
            <a:ext cx="4320000" cy="0"/>
          </a:xfrm>
          <a:prstGeom prst="line">
            <a:avLst/>
          </a:prstGeom>
          <a:ln>
            <a:solidFill>
              <a:srgbClr val="FF66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CaixaDeTexto 21"/>
          <p:cNvSpPr txBox="1"/>
          <p:nvPr/>
        </p:nvSpPr>
        <p:spPr>
          <a:xfrm>
            <a:off x="6246881" y="1800000"/>
            <a:ext cx="50467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9"/>
              </a:buBlip>
            </a:pP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Troca </a:t>
            </a:r>
            <a:r>
              <a:rPr lang="pt-B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capacidade</a:t>
            </a: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9"/>
              </a:buBlip>
            </a:pPr>
            <a:endParaRPr lang="pt-BR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9"/>
              </a:buBlip>
            </a:pP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Redundância </a:t>
            </a:r>
            <a:r>
              <a:rPr lang="pt-B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ambientes</a:t>
            </a: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9"/>
              </a:buBlip>
            </a:pPr>
            <a:endParaRPr lang="pt-BR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9"/>
              </a:buBlip>
            </a:pP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Transferência</a:t>
            </a:r>
            <a:r>
              <a:rPr lang="pt-B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conhecimento</a:t>
            </a:r>
          </a:p>
          <a:p>
            <a:pPr marL="285750" indent="-285750">
              <a:buBlip>
                <a:blip r:embed="rId9"/>
              </a:buBlip>
            </a:pP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9"/>
              </a:buBlip>
            </a:pP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Redução </a:t>
            </a:r>
            <a:r>
              <a:rPr lang="pt-B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custos</a:t>
            </a:r>
          </a:p>
          <a:p>
            <a:pPr marL="285750" indent="-285750">
              <a:buBlip>
                <a:blip r:embed="rId9"/>
              </a:buBlip>
            </a:pP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9"/>
              </a:buBlip>
            </a:pP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do Foco</a:t>
            </a:r>
            <a:r>
              <a:rPr lang="pt-B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cliente</a:t>
            </a:r>
          </a:p>
        </p:txBody>
      </p:sp>
    </p:spTree>
    <p:extLst>
      <p:ext uri="{BB962C8B-B14F-4D97-AF65-F5344CB8AC3E}">
        <p14:creationId xmlns:p14="http://schemas.microsoft.com/office/powerpoint/2010/main" val="157601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Arredondado 3"/>
          <p:cNvSpPr/>
          <p:nvPr/>
        </p:nvSpPr>
        <p:spPr>
          <a:xfrm>
            <a:off x="6653876" y="2349500"/>
            <a:ext cx="5046734" cy="5334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0" tIns="180000" rIns="180000" bIns="180000" rtlCol="0" anchor="ctr"/>
          <a:lstStyle/>
          <a:p>
            <a:pPr algn="ctr">
              <a:lnSpc>
                <a:spcPct val="140000"/>
              </a:lnSpc>
            </a:pPr>
            <a:endParaRPr lang="pt-BR" sz="1600" dirty="0" err="1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50312" y="1800000"/>
            <a:ext cx="5774499" cy="4037129"/>
            <a:chOff x="1545641" y="345941"/>
            <a:chExt cx="9000492" cy="6309564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2"/>
            <a:srcRect t="12182" r="1569" b="5879"/>
            <a:stretch/>
          </p:blipFill>
          <p:spPr>
            <a:xfrm>
              <a:off x="1545641" y="345941"/>
              <a:ext cx="9000492" cy="4212468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t="44748" r="3341" b="10081"/>
            <a:stretch/>
          </p:blipFill>
          <p:spPr>
            <a:xfrm>
              <a:off x="1545641" y="4333247"/>
              <a:ext cx="9000492" cy="2322258"/>
            </a:xfrm>
            <a:prstGeom prst="rect">
              <a:avLst/>
            </a:prstGeom>
          </p:spPr>
        </p:pic>
      </p:grpSp>
      <p:sp>
        <p:nvSpPr>
          <p:cNvPr id="6" name="Retângulo 5"/>
          <p:cNvSpPr/>
          <p:nvPr/>
        </p:nvSpPr>
        <p:spPr>
          <a:xfrm>
            <a:off x="0" y="360000"/>
            <a:ext cx="12192000" cy="720000"/>
          </a:xfrm>
          <a:prstGeom prst="rect">
            <a:avLst/>
          </a:prstGeom>
          <a:solidFill>
            <a:srgbClr val="7997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tIns="72000" rIns="72000" bIns="72000" rtlCol="0" anchor="ctr"/>
          <a:lstStyle/>
          <a:p>
            <a:pPr>
              <a:lnSpc>
                <a:spcPct val="140000"/>
              </a:lnSpc>
            </a:pPr>
            <a:r>
              <a:rPr lang="pt-BR" b="1" dirty="0" smtClean="0">
                <a:solidFill>
                  <a:schemeClr val="bg1"/>
                </a:solidFill>
                <a:latin typeface="Arial"/>
                <a:cs typeface="Arial"/>
              </a:rPr>
              <a:t>COMO A RNP </a:t>
            </a:r>
            <a:r>
              <a:rPr lang="pt-BR" b="1" dirty="0" smtClean="0">
                <a:solidFill>
                  <a:schemeClr val="bg1"/>
                </a:solidFill>
                <a:latin typeface="Arial"/>
                <a:cs typeface="Arial"/>
              </a:rPr>
              <a:t>ESTÁ (RE)PENSANDO </a:t>
            </a:r>
            <a:r>
              <a:rPr lang="pt-BR" b="1" dirty="0" smtClean="0">
                <a:solidFill>
                  <a:schemeClr val="bg1"/>
                </a:solidFill>
                <a:latin typeface="Arial"/>
                <a:cs typeface="Arial"/>
              </a:rPr>
              <a:t>A </a:t>
            </a:r>
            <a:r>
              <a:rPr lang="pt-BR" b="1" dirty="0" smtClean="0">
                <a:solidFill>
                  <a:schemeClr val="bg1"/>
                </a:solidFill>
                <a:latin typeface="Arial"/>
                <a:cs typeface="Arial"/>
              </a:rPr>
              <a:t>OFERTA DE </a:t>
            </a:r>
            <a:r>
              <a:rPr lang="pt-BR" b="1" dirty="0" smtClean="0">
                <a:solidFill>
                  <a:schemeClr val="bg1"/>
                </a:solidFill>
                <a:latin typeface="Arial"/>
                <a:cs typeface="Arial"/>
              </a:rPr>
              <a:t>SERVIÇOS ?</a:t>
            </a:r>
          </a:p>
        </p:txBody>
      </p:sp>
      <p:sp>
        <p:nvSpPr>
          <p:cNvPr id="9" name="Conector reto 3"/>
          <p:cNvSpPr/>
          <p:nvPr/>
        </p:nvSpPr>
        <p:spPr>
          <a:xfrm rot="5400000">
            <a:off x="3936951" y="3960000"/>
            <a:ext cx="4320000" cy="0"/>
          </a:xfrm>
          <a:prstGeom prst="line">
            <a:avLst/>
          </a:prstGeom>
          <a:ln>
            <a:solidFill>
              <a:srgbClr val="FF66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CaixaDeTexto 9"/>
          <p:cNvSpPr txBox="1"/>
          <p:nvPr/>
        </p:nvSpPr>
        <p:spPr>
          <a:xfrm>
            <a:off x="6653876" y="1800000"/>
            <a:ext cx="50467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 Único </a:t>
            </a:r>
            <a:r>
              <a:rPr lang="pt-B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ofertas</a:t>
            </a: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4"/>
              </a:buBlip>
            </a:pPr>
            <a:endParaRPr lang="pt-BR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Acesso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 </a:t>
            </a: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federação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CAFe</a:t>
            </a: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4"/>
              </a:buBlip>
            </a:pPr>
            <a:endParaRPr lang="pt-BR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Simplifica </a:t>
            </a:r>
            <a:r>
              <a:rPr lang="pt-B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vida do cliente</a:t>
            </a:r>
          </a:p>
          <a:p>
            <a:pPr marL="285750" indent="-285750">
              <a:buBlip>
                <a:blip r:embed="rId4"/>
              </a:buBlip>
            </a:pPr>
            <a:endParaRPr lang="pt-BR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pt-BR" sz="2000" b="1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Waterfall</a:t>
            </a:r>
            <a:r>
              <a:rPr lang="pt-BR" sz="2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Pricing</a:t>
            </a:r>
            <a:endParaRPr lang="pt-BR" sz="20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4"/>
              </a:buBlip>
            </a:pP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Consultoria </a:t>
            </a:r>
            <a:r>
              <a:rPr lang="pt-B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pré-venda</a:t>
            </a: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4"/>
              </a:buBlip>
            </a:pPr>
            <a:endParaRPr lang="pt-BR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Formas de pagamento </a:t>
            </a:r>
            <a:r>
              <a:rPr lang="pt-B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diversificadas</a:t>
            </a:r>
          </a:p>
          <a:p>
            <a:pPr marL="285750" indent="-285750">
              <a:buBlip>
                <a:blip r:embed="rId4"/>
              </a:buBlip>
            </a:pPr>
            <a:endParaRPr lang="pt-BR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Neutralidade </a:t>
            </a:r>
            <a:r>
              <a:rPr lang="pt-B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RNP</a:t>
            </a:r>
          </a:p>
          <a:p>
            <a:pPr marL="285750" indent="-285750">
              <a:buBlip>
                <a:blip r:embed="rId4"/>
              </a:buBlip>
            </a:pP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84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ortaltailandia.com/wp-content/uploads/2012/10/notebook-por-aluno_parauapeb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1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9529009" y="6256420"/>
            <a:ext cx="2438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Parauapebas - PA, 2012</a:t>
            </a:r>
            <a:endParaRPr lang="pt-BR" b="1" dirty="0"/>
          </a:p>
        </p:txBody>
      </p:sp>
      <p:sp>
        <p:nvSpPr>
          <p:cNvPr id="8" name="Retângulo 7"/>
          <p:cNvSpPr/>
          <p:nvPr/>
        </p:nvSpPr>
        <p:spPr>
          <a:xfrm>
            <a:off x="0" y="360000"/>
            <a:ext cx="12192000" cy="720000"/>
          </a:xfrm>
          <a:prstGeom prst="rect">
            <a:avLst/>
          </a:prstGeom>
          <a:solidFill>
            <a:srgbClr val="7997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tIns="72000" rIns="72000" bIns="72000" rtlCol="0" anchor="ctr"/>
          <a:lstStyle/>
          <a:p>
            <a:pPr>
              <a:lnSpc>
                <a:spcPct val="140000"/>
              </a:lnSpc>
            </a:pPr>
            <a:r>
              <a:rPr lang="pt-BR" b="1" dirty="0" smtClean="0">
                <a:solidFill>
                  <a:schemeClr val="bg1"/>
                </a:solidFill>
                <a:latin typeface="Arial"/>
                <a:cs typeface="Arial"/>
              </a:rPr>
              <a:t>O CIDADÃO MUDOU</a:t>
            </a:r>
            <a:endParaRPr lang="pt-BR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69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RNP_paginas4Quadradinh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Agrupar 19"/>
          <p:cNvGrpSpPr/>
          <p:nvPr/>
        </p:nvGrpSpPr>
        <p:grpSpPr>
          <a:xfrm>
            <a:off x="1155703" y="1760305"/>
            <a:ext cx="9880593" cy="4238630"/>
            <a:chOff x="1011769" y="1760305"/>
            <a:chExt cx="9880593" cy="4238630"/>
          </a:xfrm>
        </p:grpSpPr>
        <p:grpSp>
          <p:nvGrpSpPr>
            <p:cNvPr id="3" name="Agrupar 2"/>
            <p:cNvGrpSpPr/>
            <p:nvPr/>
          </p:nvGrpSpPr>
          <p:grpSpPr>
            <a:xfrm>
              <a:off x="8947675" y="1760305"/>
              <a:ext cx="1944687" cy="3337390"/>
              <a:chOff x="9874542" y="3181337"/>
              <a:chExt cx="1944687" cy="3337390"/>
            </a:xfrm>
          </p:grpSpPr>
          <p:sp>
            <p:nvSpPr>
              <p:cNvPr id="4" name="CaixaDeTexto 3"/>
              <p:cNvSpPr txBox="1"/>
              <p:nvPr/>
            </p:nvSpPr>
            <p:spPr>
              <a:xfrm>
                <a:off x="9874542" y="3887237"/>
                <a:ext cx="1944687" cy="2631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100" dirty="0" smtClean="0">
                    <a:solidFill>
                      <a:schemeClr val="bg1"/>
                    </a:solidFill>
                    <a:latin typeface="+mj-lt"/>
                  </a:rPr>
                  <a:t>Ministério da</a:t>
                </a:r>
              </a:p>
              <a:p>
                <a:pPr algn="r"/>
                <a:r>
                  <a:rPr lang="pt-BR" sz="1100" b="1" dirty="0" smtClean="0">
                    <a:solidFill>
                      <a:schemeClr val="bg1"/>
                    </a:solidFill>
                    <a:latin typeface="+mj-lt"/>
                  </a:rPr>
                  <a:t>Defesa</a:t>
                </a:r>
              </a:p>
              <a:p>
                <a:pPr algn="r"/>
                <a:endParaRPr lang="pt-BR" sz="1100" dirty="0">
                  <a:solidFill>
                    <a:schemeClr val="bg1"/>
                  </a:solidFill>
                  <a:latin typeface="+mj-lt"/>
                </a:endParaRPr>
              </a:p>
              <a:p>
                <a:pPr algn="r"/>
                <a:r>
                  <a:rPr lang="pt-BR" sz="1100" dirty="0" smtClean="0">
                    <a:solidFill>
                      <a:schemeClr val="bg1"/>
                    </a:solidFill>
                    <a:latin typeface="+mj-lt"/>
                  </a:rPr>
                  <a:t>Ministério da</a:t>
                </a:r>
              </a:p>
              <a:p>
                <a:pPr algn="r"/>
                <a:r>
                  <a:rPr lang="pt-BR" sz="1100" b="1" dirty="0" smtClean="0">
                    <a:solidFill>
                      <a:schemeClr val="bg1"/>
                    </a:solidFill>
                    <a:latin typeface="+mj-lt"/>
                  </a:rPr>
                  <a:t>Cultura</a:t>
                </a:r>
              </a:p>
              <a:p>
                <a:pPr algn="r"/>
                <a:endParaRPr lang="pt-BR" sz="1100" dirty="0">
                  <a:solidFill>
                    <a:schemeClr val="bg1"/>
                  </a:solidFill>
                  <a:latin typeface="+mj-lt"/>
                </a:endParaRPr>
              </a:p>
              <a:p>
                <a:pPr algn="r"/>
                <a:r>
                  <a:rPr lang="pt-BR" sz="1100" dirty="0" smtClean="0">
                    <a:solidFill>
                      <a:schemeClr val="bg1"/>
                    </a:solidFill>
                    <a:latin typeface="+mj-lt"/>
                  </a:rPr>
                  <a:t>Ministério da</a:t>
                </a:r>
              </a:p>
              <a:p>
                <a:pPr algn="r"/>
                <a:r>
                  <a:rPr lang="pt-BR" sz="1100" b="1" dirty="0" smtClean="0">
                    <a:solidFill>
                      <a:schemeClr val="bg1"/>
                    </a:solidFill>
                    <a:latin typeface="+mj-lt"/>
                  </a:rPr>
                  <a:t>Saúde</a:t>
                </a:r>
              </a:p>
              <a:p>
                <a:pPr algn="r"/>
                <a:endParaRPr lang="pt-BR" sz="1100" dirty="0">
                  <a:solidFill>
                    <a:schemeClr val="bg1"/>
                  </a:solidFill>
                  <a:latin typeface="+mj-lt"/>
                </a:endParaRPr>
              </a:p>
              <a:p>
                <a:pPr algn="r"/>
                <a:r>
                  <a:rPr lang="pt-BR" sz="1100" dirty="0" smtClean="0">
                    <a:solidFill>
                      <a:schemeClr val="bg1"/>
                    </a:solidFill>
                    <a:latin typeface="+mj-lt"/>
                  </a:rPr>
                  <a:t>Ministério da</a:t>
                </a:r>
              </a:p>
              <a:p>
                <a:pPr algn="r"/>
                <a:r>
                  <a:rPr lang="pt-BR" sz="1100" b="1" dirty="0" smtClean="0">
                    <a:solidFill>
                      <a:schemeClr val="bg1"/>
                    </a:solidFill>
                    <a:latin typeface="+mj-lt"/>
                  </a:rPr>
                  <a:t>Educação</a:t>
                </a:r>
              </a:p>
              <a:p>
                <a:pPr algn="r"/>
                <a:endParaRPr lang="pt-BR" sz="1100" dirty="0">
                  <a:solidFill>
                    <a:schemeClr val="bg1"/>
                  </a:solidFill>
                  <a:latin typeface="+mj-lt"/>
                </a:endParaRPr>
              </a:p>
              <a:p>
                <a:pPr algn="r"/>
                <a:r>
                  <a:rPr lang="pt-BR" sz="1100" dirty="0" smtClean="0">
                    <a:solidFill>
                      <a:schemeClr val="bg1"/>
                    </a:solidFill>
                    <a:latin typeface="+mj-lt"/>
                  </a:rPr>
                  <a:t>Ministério da</a:t>
                </a:r>
              </a:p>
              <a:p>
                <a:pPr algn="r"/>
                <a:r>
                  <a:rPr lang="pt-BR" sz="1100" b="1" dirty="0" smtClean="0">
                    <a:solidFill>
                      <a:schemeClr val="bg1"/>
                    </a:solidFill>
                    <a:latin typeface="+mj-lt"/>
                  </a:rPr>
                  <a:t>Ciência, Tecnologia, Inovações e Comunicações</a:t>
                </a:r>
                <a:endParaRPr lang="pt-BR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grpSp>
            <p:nvGrpSpPr>
              <p:cNvPr id="5" name="Group 4"/>
              <p:cNvGrpSpPr>
                <a:grpSpLocks noChangeAspect="1"/>
              </p:cNvGrpSpPr>
              <p:nvPr/>
            </p:nvGrpSpPr>
            <p:grpSpPr bwMode="auto">
              <a:xfrm>
                <a:off x="10673556" y="3181337"/>
                <a:ext cx="1050423" cy="495325"/>
                <a:chOff x="2009" y="1055"/>
                <a:chExt cx="2759" cy="1301"/>
              </a:xfrm>
            </p:grpSpPr>
            <p:sp>
              <p:nvSpPr>
                <p:cNvPr id="6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009" y="1055"/>
                  <a:ext cx="2759" cy="13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" name="Freeform 5"/>
                <p:cNvSpPr>
                  <a:spLocks noEditPoints="1"/>
                </p:cNvSpPr>
                <p:nvPr/>
              </p:nvSpPr>
              <p:spPr bwMode="auto">
                <a:xfrm>
                  <a:off x="3482" y="1654"/>
                  <a:ext cx="1271" cy="536"/>
                </a:xfrm>
                <a:custGeom>
                  <a:avLst/>
                  <a:gdLst>
                    <a:gd name="T0" fmla="*/ 67 w 745"/>
                    <a:gd name="T1" fmla="*/ 48 h 316"/>
                    <a:gd name="T2" fmla="*/ 67 w 745"/>
                    <a:gd name="T3" fmla="*/ 48 h 316"/>
                    <a:gd name="T4" fmla="*/ 97 w 745"/>
                    <a:gd name="T5" fmla="*/ 48 h 316"/>
                    <a:gd name="T6" fmla="*/ 130 w 745"/>
                    <a:gd name="T7" fmla="*/ 89 h 316"/>
                    <a:gd name="T8" fmla="*/ 97 w 745"/>
                    <a:gd name="T9" fmla="*/ 136 h 316"/>
                    <a:gd name="T10" fmla="*/ 67 w 745"/>
                    <a:gd name="T11" fmla="*/ 136 h 316"/>
                    <a:gd name="T12" fmla="*/ 67 w 745"/>
                    <a:gd name="T13" fmla="*/ 48 h 316"/>
                    <a:gd name="T14" fmla="*/ 67 w 745"/>
                    <a:gd name="T15" fmla="*/ 186 h 316"/>
                    <a:gd name="T16" fmla="*/ 67 w 745"/>
                    <a:gd name="T17" fmla="*/ 186 h 316"/>
                    <a:gd name="T18" fmla="*/ 84 w 745"/>
                    <a:gd name="T19" fmla="*/ 186 h 316"/>
                    <a:gd name="T20" fmla="*/ 132 w 745"/>
                    <a:gd name="T21" fmla="*/ 255 h 316"/>
                    <a:gd name="T22" fmla="*/ 140 w 745"/>
                    <a:gd name="T23" fmla="*/ 316 h 316"/>
                    <a:gd name="T24" fmla="*/ 205 w 745"/>
                    <a:gd name="T25" fmla="*/ 316 h 316"/>
                    <a:gd name="T26" fmla="*/ 196 w 745"/>
                    <a:gd name="T27" fmla="*/ 224 h 316"/>
                    <a:gd name="T28" fmla="*/ 140 w 745"/>
                    <a:gd name="T29" fmla="*/ 161 h 316"/>
                    <a:gd name="T30" fmla="*/ 140 w 745"/>
                    <a:gd name="T31" fmla="*/ 159 h 316"/>
                    <a:gd name="T32" fmla="*/ 198 w 745"/>
                    <a:gd name="T33" fmla="*/ 83 h 316"/>
                    <a:gd name="T34" fmla="*/ 123 w 745"/>
                    <a:gd name="T35" fmla="*/ 0 h 316"/>
                    <a:gd name="T36" fmla="*/ 0 w 745"/>
                    <a:gd name="T37" fmla="*/ 0 h 316"/>
                    <a:gd name="T38" fmla="*/ 0 w 745"/>
                    <a:gd name="T39" fmla="*/ 316 h 316"/>
                    <a:gd name="T40" fmla="*/ 67 w 745"/>
                    <a:gd name="T41" fmla="*/ 316 h 316"/>
                    <a:gd name="T42" fmla="*/ 67 w 745"/>
                    <a:gd name="T43" fmla="*/ 186 h 316"/>
                    <a:gd name="T44" fmla="*/ 309 w 745"/>
                    <a:gd name="T45" fmla="*/ 316 h 316"/>
                    <a:gd name="T46" fmla="*/ 309 w 745"/>
                    <a:gd name="T47" fmla="*/ 316 h 316"/>
                    <a:gd name="T48" fmla="*/ 309 w 745"/>
                    <a:gd name="T49" fmla="*/ 84 h 316"/>
                    <a:gd name="T50" fmla="*/ 311 w 745"/>
                    <a:gd name="T51" fmla="*/ 84 h 316"/>
                    <a:gd name="T52" fmla="*/ 397 w 745"/>
                    <a:gd name="T53" fmla="*/ 316 h 316"/>
                    <a:gd name="T54" fmla="*/ 485 w 745"/>
                    <a:gd name="T55" fmla="*/ 316 h 316"/>
                    <a:gd name="T56" fmla="*/ 485 w 745"/>
                    <a:gd name="T57" fmla="*/ 0 h 316"/>
                    <a:gd name="T58" fmla="*/ 422 w 745"/>
                    <a:gd name="T59" fmla="*/ 0 h 316"/>
                    <a:gd name="T60" fmla="*/ 422 w 745"/>
                    <a:gd name="T61" fmla="*/ 219 h 316"/>
                    <a:gd name="T62" fmla="*/ 337 w 745"/>
                    <a:gd name="T63" fmla="*/ 0 h 316"/>
                    <a:gd name="T64" fmla="*/ 246 w 745"/>
                    <a:gd name="T65" fmla="*/ 0 h 316"/>
                    <a:gd name="T66" fmla="*/ 246 w 745"/>
                    <a:gd name="T67" fmla="*/ 316 h 316"/>
                    <a:gd name="T68" fmla="*/ 309 w 745"/>
                    <a:gd name="T69" fmla="*/ 316 h 316"/>
                    <a:gd name="T70" fmla="*/ 608 w 745"/>
                    <a:gd name="T71" fmla="*/ 48 h 316"/>
                    <a:gd name="T72" fmla="*/ 608 w 745"/>
                    <a:gd name="T73" fmla="*/ 48 h 316"/>
                    <a:gd name="T74" fmla="*/ 641 w 745"/>
                    <a:gd name="T75" fmla="*/ 48 h 316"/>
                    <a:gd name="T76" fmla="*/ 677 w 745"/>
                    <a:gd name="T77" fmla="*/ 96 h 316"/>
                    <a:gd name="T78" fmla="*/ 644 w 745"/>
                    <a:gd name="T79" fmla="*/ 139 h 316"/>
                    <a:gd name="T80" fmla="*/ 608 w 745"/>
                    <a:gd name="T81" fmla="*/ 139 h 316"/>
                    <a:gd name="T82" fmla="*/ 608 w 745"/>
                    <a:gd name="T83" fmla="*/ 48 h 316"/>
                    <a:gd name="T84" fmla="*/ 540 w 745"/>
                    <a:gd name="T85" fmla="*/ 316 h 316"/>
                    <a:gd name="T86" fmla="*/ 540 w 745"/>
                    <a:gd name="T87" fmla="*/ 316 h 316"/>
                    <a:gd name="T88" fmla="*/ 608 w 745"/>
                    <a:gd name="T89" fmla="*/ 316 h 316"/>
                    <a:gd name="T90" fmla="*/ 608 w 745"/>
                    <a:gd name="T91" fmla="*/ 187 h 316"/>
                    <a:gd name="T92" fmla="*/ 658 w 745"/>
                    <a:gd name="T93" fmla="*/ 187 h 316"/>
                    <a:gd name="T94" fmla="*/ 745 w 745"/>
                    <a:gd name="T95" fmla="*/ 94 h 316"/>
                    <a:gd name="T96" fmla="*/ 661 w 745"/>
                    <a:gd name="T97" fmla="*/ 0 h 316"/>
                    <a:gd name="T98" fmla="*/ 540 w 745"/>
                    <a:gd name="T99" fmla="*/ 0 h 316"/>
                    <a:gd name="T100" fmla="*/ 540 w 745"/>
                    <a:gd name="T101" fmla="*/ 316 h 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45" h="316">
                      <a:moveTo>
                        <a:pt x="67" y="48"/>
                      </a:moveTo>
                      <a:lnTo>
                        <a:pt x="67" y="48"/>
                      </a:lnTo>
                      <a:lnTo>
                        <a:pt x="97" y="48"/>
                      </a:lnTo>
                      <a:cubicBezTo>
                        <a:pt x="118" y="48"/>
                        <a:pt x="130" y="60"/>
                        <a:pt x="130" y="89"/>
                      </a:cubicBezTo>
                      <a:cubicBezTo>
                        <a:pt x="130" y="109"/>
                        <a:pt x="123" y="136"/>
                        <a:pt x="97" y="136"/>
                      </a:cubicBezTo>
                      <a:lnTo>
                        <a:pt x="67" y="136"/>
                      </a:lnTo>
                      <a:lnTo>
                        <a:pt x="67" y="48"/>
                      </a:lnTo>
                      <a:close/>
                      <a:moveTo>
                        <a:pt x="67" y="186"/>
                      </a:moveTo>
                      <a:lnTo>
                        <a:pt x="67" y="186"/>
                      </a:lnTo>
                      <a:lnTo>
                        <a:pt x="84" y="186"/>
                      </a:lnTo>
                      <a:cubicBezTo>
                        <a:pt x="135" y="186"/>
                        <a:pt x="132" y="219"/>
                        <a:pt x="132" y="255"/>
                      </a:cubicBezTo>
                      <a:cubicBezTo>
                        <a:pt x="132" y="277"/>
                        <a:pt x="130" y="297"/>
                        <a:pt x="140" y="316"/>
                      </a:cubicBezTo>
                      <a:lnTo>
                        <a:pt x="205" y="316"/>
                      </a:lnTo>
                      <a:cubicBezTo>
                        <a:pt x="198" y="303"/>
                        <a:pt x="196" y="245"/>
                        <a:pt x="196" y="224"/>
                      </a:cubicBezTo>
                      <a:cubicBezTo>
                        <a:pt x="196" y="166"/>
                        <a:pt x="153" y="162"/>
                        <a:pt x="140" y="161"/>
                      </a:cubicBezTo>
                      <a:lnTo>
                        <a:pt x="140" y="159"/>
                      </a:lnTo>
                      <a:cubicBezTo>
                        <a:pt x="181" y="154"/>
                        <a:pt x="198" y="122"/>
                        <a:pt x="198" y="83"/>
                      </a:cubicBezTo>
                      <a:cubicBezTo>
                        <a:pt x="198" y="30"/>
                        <a:pt x="168" y="0"/>
                        <a:pt x="123" y="0"/>
                      </a:cubicBezTo>
                      <a:lnTo>
                        <a:pt x="0" y="0"/>
                      </a:lnTo>
                      <a:lnTo>
                        <a:pt x="0" y="316"/>
                      </a:lnTo>
                      <a:lnTo>
                        <a:pt x="67" y="316"/>
                      </a:lnTo>
                      <a:lnTo>
                        <a:pt x="67" y="186"/>
                      </a:lnTo>
                      <a:close/>
                      <a:moveTo>
                        <a:pt x="309" y="316"/>
                      </a:moveTo>
                      <a:lnTo>
                        <a:pt x="309" y="316"/>
                      </a:lnTo>
                      <a:lnTo>
                        <a:pt x="309" y="84"/>
                      </a:lnTo>
                      <a:lnTo>
                        <a:pt x="311" y="84"/>
                      </a:lnTo>
                      <a:lnTo>
                        <a:pt x="397" y="316"/>
                      </a:lnTo>
                      <a:lnTo>
                        <a:pt x="485" y="316"/>
                      </a:lnTo>
                      <a:lnTo>
                        <a:pt x="485" y="0"/>
                      </a:lnTo>
                      <a:lnTo>
                        <a:pt x="422" y="0"/>
                      </a:lnTo>
                      <a:lnTo>
                        <a:pt x="422" y="219"/>
                      </a:lnTo>
                      <a:lnTo>
                        <a:pt x="337" y="0"/>
                      </a:lnTo>
                      <a:lnTo>
                        <a:pt x="246" y="0"/>
                      </a:lnTo>
                      <a:lnTo>
                        <a:pt x="246" y="316"/>
                      </a:lnTo>
                      <a:lnTo>
                        <a:pt x="309" y="316"/>
                      </a:lnTo>
                      <a:close/>
                      <a:moveTo>
                        <a:pt x="608" y="48"/>
                      </a:moveTo>
                      <a:lnTo>
                        <a:pt x="608" y="48"/>
                      </a:lnTo>
                      <a:lnTo>
                        <a:pt x="641" y="48"/>
                      </a:lnTo>
                      <a:cubicBezTo>
                        <a:pt x="671" y="48"/>
                        <a:pt x="677" y="69"/>
                        <a:pt x="677" y="96"/>
                      </a:cubicBezTo>
                      <a:cubicBezTo>
                        <a:pt x="677" y="118"/>
                        <a:pt x="664" y="139"/>
                        <a:pt x="644" y="139"/>
                      </a:cubicBezTo>
                      <a:lnTo>
                        <a:pt x="608" y="139"/>
                      </a:lnTo>
                      <a:lnTo>
                        <a:pt x="608" y="48"/>
                      </a:lnTo>
                      <a:close/>
                      <a:moveTo>
                        <a:pt x="540" y="316"/>
                      </a:moveTo>
                      <a:lnTo>
                        <a:pt x="540" y="316"/>
                      </a:lnTo>
                      <a:lnTo>
                        <a:pt x="608" y="316"/>
                      </a:lnTo>
                      <a:lnTo>
                        <a:pt x="608" y="187"/>
                      </a:lnTo>
                      <a:lnTo>
                        <a:pt x="658" y="187"/>
                      </a:lnTo>
                      <a:cubicBezTo>
                        <a:pt x="736" y="187"/>
                        <a:pt x="745" y="131"/>
                        <a:pt x="745" y="94"/>
                      </a:cubicBezTo>
                      <a:cubicBezTo>
                        <a:pt x="745" y="36"/>
                        <a:pt x="722" y="0"/>
                        <a:pt x="661" y="0"/>
                      </a:cubicBezTo>
                      <a:lnTo>
                        <a:pt x="540" y="0"/>
                      </a:lnTo>
                      <a:lnTo>
                        <a:pt x="540" y="316"/>
                      </a:lnTo>
                      <a:close/>
                    </a:path>
                  </a:pathLst>
                </a:custGeom>
                <a:solidFill>
                  <a:srgbClr val="FEFEFE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" name="Freeform 6"/>
                <p:cNvSpPr>
                  <a:spLocks/>
                </p:cNvSpPr>
                <p:nvPr/>
              </p:nvSpPr>
              <p:spPr bwMode="auto">
                <a:xfrm>
                  <a:off x="2509" y="2095"/>
                  <a:ext cx="192" cy="139"/>
                </a:xfrm>
                <a:custGeom>
                  <a:avLst/>
                  <a:gdLst>
                    <a:gd name="T0" fmla="*/ 0 w 113"/>
                    <a:gd name="T1" fmla="*/ 77 h 82"/>
                    <a:gd name="T2" fmla="*/ 0 w 113"/>
                    <a:gd name="T3" fmla="*/ 77 h 82"/>
                    <a:gd name="T4" fmla="*/ 2 w 113"/>
                    <a:gd name="T5" fmla="*/ 82 h 82"/>
                    <a:gd name="T6" fmla="*/ 68 w 113"/>
                    <a:gd name="T7" fmla="*/ 71 h 82"/>
                    <a:gd name="T8" fmla="*/ 112 w 113"/>
                    <a:gd name="T9" fmla="*/ 62 h 82"/>
                    <a:gd name="T10" fmla="*/ 111 w 113"/>
                    <a:gd name="T11" fmla="*/ 56 h 82"/>
                    <a:gd name="T12" fmla="*/ 113 w 113"/>
                    <a:gd name="T13" fmla="*/ 49 h 82"/>
                    <a:gd name="T14" fmla="*/ 47 w 113"/>
                    <a:gd name="T15" fmla="*/ 0 h 82"/>
                    <a:gd name="T16" fmla="*/ 0 w 113"/>
                    <a:gd name="T17" fmla="*/ 77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3" h="82">
                      <a:moveTo>
                        <a:pt x="0" y="77"/>
                      </a:moveTo>
                      <a:lnTo>
                        <a:pt x="0" y="77"/>
                      </a:lnTo>
                      <a:cubicBezTo>
                        <a:pt x="1" y="79"/>
                        <a:pt x="2" y="80"/>
                        <a:pt x="2" y="82"/>
                      </a:cubicBezTo>
                      <a:cubicBezTo>
                        <a:pt x="29" y="78"/>
                        <a:pt x="50" y="75"/>
                        <a:pt x="68" y="71"/>
                      </a:cubicBezTo>
                      <a:cubicBezTo>
                        <a:pt x="83" y="69"/>
                        <a:pt x="97" y="66"/>
                        <a:pt x="112" y="62"/>
                      </a:cubicBezTo>
                      <a:cubicBezTo>
                        <a:pt x="112" y="60"/>
                        <a:pt x="111" y="58"/>
                        <a:pt x="111" y="56"/>
                      </a:cubicBezTo>
                      <a:cubicBezTo>
                        <a:pt x="111" y="53"/>
                        <a:pt x="112" y="51"/>
                        <a:pt x="113" y="49"/>
                      </a:cubicBezTo>
                      <a:cubicBezTo>
                        <a:pt x="90" y="34"/>
                        <a:pt x="68" y="18"/>
                        <a:pt x="47" y="0"/>
                      </a:cubicBezTo>
                      <a:cubicBezTo>
                        <a:pt x="33" y="26"/>
                        <a:pt x="18" y="51"/>
                        <a:pt x="0" y="77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" name="Freeform 7"/>
                <p:cNvSpPr>
                  <a:spLocks/>
                </p:cNvSpPr>
                <p:nvPr/>
              </p:nvSpPr>
              <p:spPr bwMode="auto">
                <a:xfrm>
                  <a:off x="2151" y="1859"/>
                  <a:ext cx="428" cy="377"/>
                </a:xfrm>
                <a:custGeom>
                  <a:avLst/>
                  <a:gdLst>
                    <a:gd name="T0" fmla="*/ 193 w 251"/>
                    <a:gd name="T1" fmla="*/ 206 h 222"/>
                    <a:gd name="T2" fmla="*/ 193 w 251"/>
                    <a:gd name="T3" fmla="*/ 206 h 222"/>
                    <a:gd name="T4" fmla="*/ 205 w 251"/>
                    <a:gd name="T5" fmla="*/ 211 h 222"/>
                    <a:gd name="T6" fmla="*/ 251 w 251"/>
                    <a:gd name="T7" fmla="*/ 134 h 222"/>
                    <a:gd name="T8" fmla="*/ 225 w 251"/>
                    <a:gd name="T9" fmla="*/ 110 h 222"/>
                    <a:gd name="T10" fmla="*/ 134 w 251"/>
                    <a:gd name="T11" fmla="*/ 0 h 222"/>
                    <a:gd name="T12" fmla="*/ 118 w 251"/>
                    <a:gd name="T13" fmla="*/ 5 h 222"/>
                    <a:gd name="T14" fmla="*/ 105 w 251"/>
                    <a:gd name="T15" fmla="*/ 1 h 222"/>
                    <a:gd name="T16" fmla="*/ 52 w 251"/>
                    <a:gd name="T17" fmla="*/ 74 h 222"/>
                    <a:gd name="T18" fmla="*/ 0 w 251"/>
                    <a:gd name="T19" fmla="*/ 170 h 222"/>
                    <a:gd name="T20" fmla="*/ 5 w 251"/>
                    <a:gd name="T21" fmla="*/ 184 h 222"/>
                    <a:gd name="T22" fmla="*/ 5 w 251"/>
                    <a:gd name="T23" fmla="*/ 186 h 222"/>
                    <a:gd name="T24" fmla="*/ 94 w 251"/>
                    <a:gd name="T25" fmla="*/ 208 h 222"/>
                    <a:gd name="T26" fmla="*/ 174 w 251"/>
                    <a:gd name="T27" fmla="*/ 222 h 222"/>
                    <a:gd name="T28" fmla="*/ 193 w 251"/>
                    <a:gd name="T29" fmla="*/ 206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1" h="222">
                      <a:moveTo>
                        <a:pt x="193" y="206"/>
                      </a:moveTo>
                      <a:lnTo>
                        <a:pt x="193" y="206"/>
                      </a:lnTo>
                      <a:cubicBezTo>
                        <a:pt x="198" y="206"/>
                        <a:pt x="202" y="208"/>
                        <a:pt x="205" y="211"/>
                      </a:cubicBezTo>
                      <a:cubicBezTo>
                        <a:pt x="222" y="185"/>
                        <a:pt x="238" y="160"/>
                        <a:pt x="251" y="134"/>
                      </a:cubicBezTo>
                      <a:cubicBezTo>
                        <a:pt x="242" y="126"/>
                        <a:pt x="234" y="118"/>
                        <a:pt x="225" y="110"/>
                      </a:cubicBezTo>
                      <a:cubicBezTo>
                        <a:pt x="193" y="78"/>
                        <a:pt x="163" y="42"/>
                        <a:pt x="134" y="0"/>
                      </a:cubicBezTo>
                      <a:cubicBezTo>
                        <a:pt x="129" y="3"/>
                        <a:pt x="124" y="5"/>
                        <a:pt x="118" y="5"/>
                      </a:cubicBezTo>
                      <a:cubicBezTo>
                        <a:pt x="114" y="5"/>
                        <a:pt x="109" y="3"/>
                        <a:pt x="105" y="1"/>
                      </a:cubicBezTo>
                      <a:cubicBezTo>
                        <a:pt x="86" y="24"/>
                        <a:pt x="68" y="48"/>
                        <a:pt x="52" y="74"/>
                      </a:cubicBezTo>
                      <a:cubicBezTo>
                        <a:pt x="33" y="103"/>
                        <a:pt x="17" y="135"/>
                        <a:pt x="0" y="170"/>
                      </a:cubicBezTo>
                      <a:cubicBezTo>
                        <a:pt x="3" y="174"/>
                        <a:pt x="5" y="179"/>
                        <a:pt x="5" y="184"/>
                      </a:cubicBezTo>
                      <a:cubicBezTo>
                        <a:pt x="5" y="185"/>
                        <a:pt x="5" y="186"/>
                        <a:pt x="5" y="186"/>
                      </a:cubicBezTo>
                      <a:cubicBezTo>
                        <a:pt x="41" y="196"/>
                        <a:pt x="67" y="203"/>
                        <a:pt x="94" y="208"/>
                      </a:cubicBezTo>
                      <a:cubicBezTo>
                        <a:pt x="118" y="213"/>
                        <a:pt x="142" y="217"/>
                        <a:pt x="174" y="222"/>
                      </a:cubicBezTo>
                      <a:cubicBezTo>
                        <a:pt x="176" y="213"/>
                        <a:pt x="184" y="206"/>
                        <a:pt x="193" y="206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" name="Freeform 8"/>
                <p:cNvSpPr>
                  <a:spLocks/>
                </p:cNvSpPr>
                <p:nvPr/>
              </p:nvSpPr>
              <p:spPr bwMode="auto">
                <a:xfrm>
                  <a:off x="2396" y="1433"/>
                  <a:ext cx="805" cy="252"/>
                </a:xfrm>
                <a:custGeom>
                  <a:avLst/>
                  <a:gdLst>
                    <a:gd name="T0" fmla="*/ 289 w 472"/>
                    <a:gd name="T1" fmla="*/ 145 h 148"/>
                    <a:gd name="T2" fmla="*/ 289 w 472"/>
                    <a:gd name="T3" fmla="*/ 145 h 148"/>
                    <a:gd name="T4" fmla="*/ 468 w 472"/>
                    <a:gd name="T5" fmla="*/ 148 h 148"/>
                    <a:gd name="T6" fmla="*/ 472 w 472"/>
                    <a:gd name="T7" fmla="*/ 144 h 148"/>
                    <a:gd name="T8" fmla="*/ 395 w 472"/>
                    <a:gd name="T9" fmla="*/ 79 h 148"/>
                    <a:gd name="T10" fmla="*/ 317 w 472"/>
                    <a:gd name="T11" fmla="*/ 24 h 148"/>
                    <a:gd name="T12" fmla="*/ 301 w 472"/>
                    <a:gd name="T13" fmla="*/ 33 h 148"/>
                    <a:gd name="T14" fmla="*/ 281 w 472"/>
                    <a:gd name="T15" fmla="*/ 13 h 148"/>
                    <a:gd name="T16" fmla="*/ 281 w 472"/>
                    <a:gd name="T17" fmla="*/ 12 h 148"/>
                    <a:gd name="T18" fmla="*/ 148 w 472"/>
                    <a:gd name="T19" fmla="*/ 1 h 148"/>
                    <a:gd name="T20" fmla="*/ 0 w 472"/>
                    <a:gd name="T21" fmla="*/ 8 h 148"/>
                    <a:gd name="T22" fmla="*/ 259 w 472"/>
                    <a:gd name="T23" fmla="*/ 127 h 148"/>
                    <a:gd name="T24" fmla="*/ 289 w 472"/>
                    <a:gd name="T25" fmla="*/ 145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72" h="148">
                      <a:moveTo>
                        <a:pt x="289" y="145"/>
                      </a:moveTo>
                      <a:lnTo>
                        <a:pt x="289" y="145"/>
                      </a:lnTo>
                      <a:cubicBezTo>
                        <a:pt x="346" y="140"/>
                        <a:pt x="404" y="141"/>
                        <a:pt x="468" y="148"/>
                      </a:cubicBezTo>
                      <a:cubicBezTo>
                        <a:pt x="469" y="147"/>
                        <a:pt x="471" y="145"/>
                        <a:pt x="472" y="144"/>
                      </a:cubicBezTo>
                      <a:cubicBezTo>
                        <a:pt x="442" y="117"/>
                        <a:pt x="419" y="97"/>
                        <a:pt x="395" y="79"/>
                      </a:cubicBezTo>
                      <a:cubicBezTo>
                        <a:pt x="372" y="60"/>
                        <a:pt x="348" y="44"/>
                        <a:pt x="317" y="24"/>
                      </a:cubicBezTo>
                      <a:cubicBezTo>
                        <a:pt x="314" y="29"/>
                        <a:pt x="308" y="33"/>
                        <a:pt x="301" y="33"/>
                      </a:cubicBezTo>
                      <a:cubicBezTo>
                        <a:pt x="290" y="33"/>
                        <a:pt x="281" y="24"/>
                        <a:pt x="281" y="13"/>
                      </a:cubicBezTo>
                      <a:cubicBezTo>
                        <a:pt x="281" y="13"/>
                        <a:pt x="281" y="12"/>
                        <a:pt x="281" y="12"/>
                      </a:cubicBezTo>
                      <a:cubicBezTo>
                        <a:pt x="233" y="6"/>
                        <a:pt x="191" y="2"/>
                        <a:pt x="148" y="1"/>
                      </a:cubicBezTo>
                      <a:cubicBezTo>
                        <a:pt x="102" y="0"/>
                        <a:pt x="56" y="2"/>
                        <a:pt x="0" y="8"/>
                      </a:cubicBezTo>
                      <a:cubicBezTo>
                        <a:pt x="93" y="45"/>
                        <a:pt x="179" y="82"/>
                        <a:pt x="259" y="127"/>
                      </a:cubicBezTo>
                      <a:cubicBezTo>
                        <a:pt x="269" y="133"/>
                        <a:pt x="279" y="139"/>
                        <a:pt x="289" y="145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1" name="Freeform 9"/>
                <p:cNvSpPr>
                  <a:spLocks/>
                </p:cNvSpPr>
                <p:nvPr/>
              </p:nvSpPr>
              <p:spPr bwMode="auto">
                <a:xfrm>
                  <a:off x="2388" y="1841"/>
                  <a:ext cx="250" cy="234"/>
                </a:xfrm>
                <a:custGeom>
                  <a:avLst/>
                  <a:gdLst>
                    <a:gd name="T0" fmla="*/ 0 w 147"/>
                    <a:gd name="T1" fmla="*/ 6 h 138"/>
                    <a:gd name="T2" fmla="*/ 0 w 147"/>
                    <a:gd name="T3" fmla="*/ 6 h 138"/>
                    <a:gd name="T4" fmla="*/ 91 w 147"/>
                    <a:gd name="T5" fmla="*/ 116 h 138"/>
                    <a:gd name="T6" fmla="*/ 115 w 147"/>
                    <a:gd name="T7" fmla="*/ 138 h 138"/>
                    <a:gd name="T8" fmla="*/ 121 w 147"/>
                    <a:gd name="T9" fmla="*/ 126 h 138"/>
                    <a:gd name="T10" fmla="*/ 147 w 147"/>
                    <a:gd name="T11" fmla="*/ 66 h 138"/>
                    <a:gd name="T12" fmla="*/ 4 w 147"/>
                    <a:gd name="T13" fmla="*/ 0 h 138"/>
                    <a:gd name="T14" fmla="*/ 0 w 147"/>
                    <a:gd name="T15" fmla="*/ 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7" h="138">
                      <a:moveTo>
                        <a:pt x="0" y="6"/>
                      </a:moveTo>
                      <a:lnTo>
                        <a:pt x="0" y="6"/>
                      </a:lnTo>
                      <a:cubicBezTo>
                        <a:pt x="29" y="48"/>
                        <a:pt x="59" y="84"/>
                        <a:pt x="91" y="116"/>
                      </a:cubicBezTo>
                      <a:cubicBezTo>
                        <a:pt x="99" y="124"/>
                        <a:pt x="107" y="131"/>
                        <a:pt x="115" y="138"/>
                      </a:cubicBezTo>
                      <a:cubicBezTo>
                        <a:pt x="117" y="134"/>
                        <a:pt x="119" y="130"/>
                        <a:pt x="121" y="126"/>
                      </a:cubicBezTo>
                      <a:cubicBezTo>
                        <a:pt x="130" y="107"/>
                        <a:pt x="139" y="88"/>
                        <a:pt x="147" y="66"/>
                      </a:cubicBezTo>
                      <a:cubicBezTo>
                        <a:pt x="105" y="47"/>
                        <a:pt x="63" y="27"/>
                        <a:pt x="4" y="0"/>
                      </a:cubicBezTo>
                      <a:cubicBezTo>
                        <a:pt x="3" y="2"/>
                        <a:pt x="2" y="4"/>
                        <a:pt x="0" y="6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2" name="Freeform 10"/>
                <p:cNvSpPr>
                  <a:spLocks/>
                </p:cNvSpPr>
                <p:nvPr/>
              </p:nvSpPr>
              <p:spPr bwMode="auto">
                <a:xfrm>
                  <a:off x="2103" y="1459"/>
                  <a:ext cx="765" cy="682"/>
                </a:xfrm>
                <a:custGeom>
                  <a:avLst/>
                  <a:gdLst>
                    <a:gd name="T0" fmla="*/ 22 w 449"/>
                    <a:gd name="T1" fmla="*/ 402 h 402"/>
                    <a:gd name="T2" fmla="*/ 22 w 449"/>
                    <a:gd name="T3" fmla="*/ 402 h 402"/>
                    <a:gd name="T4" fmla="*/ 74 w 449"/>
                    <a:gd name="T5" fmla="*/ 306 h 402"/>
                    <a:gd name="T6" fmla="*/ 128 w 449"/>
                    <a:gd name="T7" fmla="*/ 233 h 402"/>
                    <a:gd name="T8" fmla="*/ 119 w 449"/>
                    <a:gd name="T9" fmla="*/ 213 h 402"/>
                    <a:gd name="T10" fmla="*/ 146 w 449"/>
                    <a:gd name="T11" fmla="*/ 186 h 402"/>
                    <a:gd name="T12" fmla="*/ 172 w 449"/>
                    <a:gd name="T13" fmla="*/ 203 h 402"/>
                    <a:gd name="T14" fmla="*/ 404 w 449"/>
                    <a:gd name="T15" fmla="*/ 137 h 402"/>
                    <a:gd name="T16" fmla="*/ 449 w 449"/>
                    <a:gd name="T17" fmla="*/ 131 h 402"/>
                    <a:gd name="T18" fmla="*/ 427 w 449"/>
                    <a:gd name="T19" fmla="*/ 118 h 402"/>
                    <a:gd name="T20" fmla="*/ 169 w 449"/>
                    <a:gd name="T21" fmla="*/ 0 h 402"/>
                    <a:gd name="T22" fmla="*/ 151 w 449"/>
                    <a:gd name="T23" fmla="*/ 11 h 402"/>
                    <a:gd name="T24" fmla="*/ 143 w 449"/>
                    <a:gd name="T25" fmla="*/ 9 h 402"/>
                    <a:gd name="T26" fmla="*/ 27 w 449"/>
                    <a:gd name="T27" fmla="*/ 188 h 402"/>
                    <a:gd name="T28" fmla="*/ 12 w 449"/>
                    <a:gd name="T29" fmla="*/ 400 h 402"/>
                    <a:gd name="T30" fmla="*/ 13 w 449"/>
                    <a:gd name="T31" fmla="*/ 400 h 402"/>
                    <a:gd name="T32" fmla="*/ 22 w 449"/>
                    <a:gd name="T33" fmla="*/ 402 h 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9" h="402">
                      <a:moveTo>
                        <a:pt x="22" y="402"/>
                      </a:moveTo>
                      <a:lnTo>
                        <a:pt x="22" y="402"/>
                      </a:lnTo>
                      <a:cubicBezTo>
                        <a:pt x="39" y="367"/>
                        <a:pt x="56" y="336"/>
                        <a:pt x="74" y="306"/>
                      </a:cubicBezTo>
                      <a:cubicBezTo>
                        <a:pt x="90" y="280"/>
                        <a:pt x="108" y="256"/>
                        <a:pt x="128" y="233"/>
                      </a:cubicBezTo>
                      <a:cubicBezTo>
                        <a:pt x="122" y="228"/>
                        <a:pt x="119" y="221"/>
                        <a:pt x="119" y="213"/>
                      </a:cubicBezTo>
                      <a:cubicBezTo>
                        <a:pt x="119" y="198"/>
                        <a:pt x="131" y="186"/>
                        <a:pt x="146" y="186"/>
                      </a:cubicBezTo>
                      <a:cubicBezTo>
                        <a:pt x="158" y="186"/>
                        <a:pt x="168" y="193"/>
                        <a:pt x="172" y="203"/>
                      </a:cubicBezTo>
                      <a:cubicBezTo>
                        <a:pt x="255" y="171"/>
                        <a:pt x="330" y="149"/>
                        <a:pt x="404" y="137"/>
                      </a:cubicBezTo>
                      <a:cubicBezTo>
                        <a:pt x="419" y="134"/>
                        <a:pt x="434" y="132"/>
                        <a:pt x="449" y="131"/>
                      </a:cubicBezTo>
                      <a:cubicBezTo>
                        <a:pt x="442" y="126"/>
                        <a:pt x="435" y="122"/>
                        <a:pt x="427" y="118"/>
                      </a:cubicBezTo>
                      <a:cubicBezTo>
                        <a:pt x="348" y="73"/>
                        <a:pt x="262" y="37"/>
                        <a:pt x="169" y="0"/>
                      </a:cubicBezTo>
                      <a:cubicBezTo>
                        <a:pt x="166" y="6"/>
                        <a:pt x="159" y="11"/>
                        <a:pt x="151" y="11"/>
                      </a:cubicBezTo>
                      <a:cubicBezTo>
                        <a:pt x="148" y="11"/>
                        <a:pt x="146" y="10"/>
                        <a:pt x="143" y="9"/>
                      </a:cubicBezTo>
                      <a:cubicBezTo>
                        <a:pt x="88" y="66"/>
                        <a:pt x="49" y="124"/>
                        <a:pt x="27" y="188"/>
                      </a:cubicBezTo>
                      <a:cubicBezTo>
                        <a:pt x="5" y="250"/>
                        <a:pt x="0" y="319"/>
                        <a:pt x="12" y="400"/>
                      </a:cubicBezTo>
                      <a:cubicBezTo>
                        <a:pt x="12" y="400"/>
                        <a:pt x="13" y="400"/>
                        <a:pt x="13" y="400"/>
                      </a:cubicBezTo>
                      <a:cubicBezTo>
                        <a:pt x="16" y="400"/>
                        <a:pt x="19" y="401"/>
                        <a:pt x="22" y="402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3" name="Freeform 11"/>
                <p:cNvSpPr>
                  <a:spLocks/>
                </p:cNvSpPr>
                <p:nvPr/>
              </p:nvSpPr>
              <p:spPr bwMode="auto">
                <a:xfrm>
                  <a:off x="2652" y="1846"/>
                  <a:ext cx="247" cy="207"/>
                </a:xfrm>
                <a:custGeom>
                  <a:avLst/>
                  <a:gdLst>
                    <a:gd name="T0" fmla="*/ 145 w 145"/>
                    <a:gd name="T1" fmla="*/ 118 h 122"/>
                    <a:gd name="T2" fmla="*/ 145 w 145"/>
                    <a:gd name="T3" fmla="*/ 118 h 122"/>
                    <a:gd name="T4" fmla="*/ 101 w 145"/>
                    <a:gd name="T5" fmla="*/ 66 h 122"/>
                    <a:gd name="T6" fmla="*/ 31 w 145"/>
                    <a:gd name="T7" fmla="*/ 0 h 122"/>
                    <a:gd name="T8" fmla="*/ 16 w 145"/>
                    <a:gd name="T9" fmla="*/ 11 h 122"/>
                    <a:gd name="T10" fmla="*/ 0 w 145"/>
                    <a:gd name="T11" fmla="*/ 60 h 122"/>
                    <a:gd name="T12" fmla="*/ 139 w 145"/>
                    <a:gd name="T13" fmla="*/ 122 h 122"/>
                    <a:gd name="T14" fmla="*/ 145 w 145"/>
                    <a:gd name="T15" fmla="*/ 118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5" h="122">
                      <a:moveTo>
                        <a:pt x="145" y="118"/>
                      </a:moveTo>
                      <a:lnTo>
                        <a:pt x="145" y="118"/>
                      </a:lnTo>
                      <a:cubicBezTo>
                        <a:pt x="130" y="99"/>
                        <a:pt x="116" y="83"/>
                        <a:pt x="101" y="66"/>
                      </a:cubicBezTo>
                      <a:cubicBezTo>
                        <a:pt x="83" y="47"/>
                        <a:pt x="61" y="27"/>
                        <a:pt x="31" y="0"/>
                      </a:cubicBezTo>
                      <a:cubicBezTo>
                        <a:pt x="28" y="6"/>
                        <a:pt x="23" y="10"/>
                        <a:pt x="16" y="11"/>
                      </a:cubicBezTo>
                      <a:cubicBezTo>
                        <a:pt x="11" y="28"/>
                        <a:pt x="6" y="44"/>
                        <a:pt x="0" y="60"/>
                      </a:cubicBezTo>
                      <a:cubicBezTo>
                        <a:pt x="41" y="79"/>
                        <a:pt x="83" y="97"/>
                        <a:pt x="139" y="122"/>
                      </a:cubicBezTo>
                      <a:cubicBezTo>
                        <a:pt x="141" y="120"/>
                        <a:pt x="143" y="119"/>
                        <a:pt x="145" y="118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4" name="Freeform 12"/>
                <p:cNvSpPr>
                  <a:spLocks/>
                </p:cNvSpPr>
                <p:nvPr/>
              </p:nvSpPr>
              <p:spPr bwMode="auto">
                <a:xfrm>
                  <a:off x="2906" y="1683"/>
                  <a:ext cx="327" cy="244"/>
                </a:xfrm>
                <a:custGeom>
                  <a:avLst/>
                  <a:gdLst>
                    <a:gd name="T0" fmla="*/ 167 w 192"/>
                    <a:gd name="T1" fmla="*/ 10 h 144"/>
                    <a:gd name="T2" fmla="*/ 167 w 192"/>
                    <a:gd name="T3" fmla="*/ 10 h 144"/>
                    <a:gd name="T4" fmla="*/ 167 w 192"/>
                    <a:gd name="T5" fmla="*/ 8 h 144"/>
                    <a:gd name="T6" fmla="*/ 0 w 192"/>
                    <a:gd name="T7" fmla="*/ 4 h 144"/>
                    <a:gd name="T8" fmla="*/ 173 w 192"/>
                    <a:gd name="T9" fmla="*/ 144 h 144"/>
                    <a:gd name="T10" fmla="*/ 181 w 192"/>
                    <a:gd name="T11" fmla="*/ 142 h 144"/>
                    <a:gd name="T12" fmla="*/ 186 w 192"/>
                    <a:gd name="T13" fmla="*/ 143 h 144"/>
                    <a:gd name="T14" fmla="*/ 191 w 192"/>
                    <a:gd name="T15" fmla="*/ 84 h 144"/>
                    <a:gd name="T16" fmla="*/ 191 w 192"/>
                    <a:gd name="T17" fmla="*/ 30 h 144"/>
                    <a:gd name="T18" fmla="*/ 187 w 192"/>
                    <a:gd name="T19" fmla="*/ 30 h 144"/>
                    <a:gd name="T20" fmla="*/ 167 w 192"/>
                    <a:gd name="T21" fmla="*/ 1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144">
                      <a:moveTo>
                        <a:pt x="167" y="10"/>
                      </a:moveTo>
                      <a:lnTo>
                        <a:pt x="167" y="10"/>
                      </a:lnTo>
                      <a:cubicBezTo>
                        <a:pt x="167" y="10"/>
                        <a:pt x="167" y="9"/>
                        <a:pt x="167" y="8"/>
                      </a:cubicBezTo>
                      <a:cubicBezTo>
                        <a:pt x="108" y="1"/>
                        <a:pt x="53" y="0"/>
                        <a:pt x="0" y="4"/>
                      </a:cubicBezTo>
                      <a:cubicBezTo>
                        <a:pt x="62" y="42"/>
                        <a:pt x="119" y="88"/>
                        <a:pt x="173" y="144"/>
                      </a:cubicBezTo>
                      <a:cubicBezTo>
                        <a:pt x="175" y="143"/>
                        <a:pt x="178" y="142"/>
                        <a:pt x="181" y="142"/>
                      </a:cubicBezTo>
                      <a:cubicBezTo>
                        <a:pt x="183" y="142"/>
                        <a:pt x="184" y="143"/>
                        <a:pt x="186" y="143"/>
                      </a:cubicBezTo>
                      <a:cubicBezTo>
                        <a:pt x="189" y="121"/>
                        <a:pt x="191" y="102"/>
                        <a:pt x="191" y="84"/>
                      </a:cubicBezTo>
                      <a:cubicBezTo>
                        <a:pt x="192" y="67"/>
                        <a:pt x="192" y="50"/>
                        <a:pt x="191" y="30"/>
                      </a:cubicBezTo>
                      <a:cubicBezTo>
                        <a:pt x="189" y="30"/>
                        <a:pt x="188" y="30"/>
                        <a:pt x="187" y="30"/>
                      </a:cubicBezTo>
                      <a:cubicBezTo>
                        <a:pt x="176" y="30"/>
                        <a:pt x="167" y="21"/>
                        <a:pt x="167" y="10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5" name="Freeform 13"/>
                <p:cNvSpPr>
                  <a:spLocks/>
                </p:cNvSpPr>
                <p:nvPr/>
              </p:nvSpPr>
              <p:spPr bwMode="auto">
                <a:xfrm>
                  <a:off x="2398" y="1822"/>
                  <a:ext cx="269" cy="120"/>
                </a:xfrm>
                <a:custGeom>
                  <a:avLst/>
                  <a:gdLst>
                    <a:gd name="T0" fmla="*/ 142 w 158"/>
                    <a:gd name="T1" fmla="*/ 5 h 71"/>
                    <a:gd name="T2" fmla="*/ 142 w 158"/>
                    <a:gd name="T3" fmla="*/ 5 h 71"/>
                    <a:gd name="T4" fmla="*/ 142 w 158"/>
                    <a:gd name="T5" fmla="*/ 4 h 71"/>
                    <a:gd name="T6" fmla="*/ 0 w 158"/>
                    <a:gd name="T7" fmla="*/ 2 h 71"/>
                    <a:gd name="T8" fmla="*/ 0 w 158"/>
                    <a:gd name="T9" fmla="*/ 4 h 71"/>
                    <a:gd name="T10" fmla="*/ 143 w 158"/>
                    <a:gd name="T11" fmla="*/ 71 h 71"/>
                    <a:gd name="T12" fmla="*/ 158 w 158"/>
                    <a:gd name="T13" fmla="*/ 25 h 71"/>
                    <a:gd name="T14" fmla="*/ 142 w 158"/>
                    <a:gd name="T15" fmla="*/ 5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8" h="71">
                      <a:moveTo>
                        <a:pt x="142" y="5"/>
                      </a:moveTo>
                      <a:lnTo>
                        <a:pt x="142" y="5"/>
                      </a:lnTo>
                      <a:cubicBezTo>
                        <a:pt x="142" y="5"/>
                        <a:pt x="142" y="4"/>
                        <a:pt x="142" y="4"/>
                      </a:cubicBezTo>
                      <a:cubicBezTo>
                        <a:pt x="91" y="0"/>
                        <a:pt x="73" y="1"/>
                        <a:pt x="0" y="2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59" y="32"/>
                        <a:pt x="101" y="52"/>
                        <a:pt x="143" y="71"/>
                      </a:cubicBezTo>
                      <a:cubicBezTo>
                        <a:pt x="148" y="56"/>
                        <a:pt x="153" y="41"/>
                        <a:pt x="158" y="25"/>
                      </a:cubicBezTo>
                      <a:cubicBezTo>
                        <a:pt x="149" y="23"/>
                        <a:pt x="142" y="15"/>
                        <a:pt x="142" y="5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6" name="Freeform 14"/>
                <p:cNvSpPr>
                  <a:spLocks noEditPoints="1"/>
                </p:cNvSpPr>
                <p:nvPr/>
              </p:nvSpPr>
              <p:spPr bwMode="auto">
                <a:xfrm>
                  <a:off x="2009" y="1038"/>
                  <a:ext cx="1325" cy="1318"/>
                </a:xfrm>
                <a:custGeom>
                  <a:avLst/>
                  <a:gdLst>
                    <a:gd name="T0" fmla="*/ 723 w 777"/>
                    <a:gd name="T1" fmla="*/ 407 h 777"/>
                    <a:gd name="T2" fmla="*/ 723 w 777"/>
                    <a:gd name="T3" fmla="*/ 407 h 777"/>
                    <a:gd name="T4" fmla="*/ 724 w 777"/>
                    <a:gd name="T5" fmla="*/ 464 h 777"/>
                    <a:gd name="T6" fmla="*/ 719 w 777"/>
                    <a:gd name="T7" fmla="*/ 527 h 777"/>
                    <a:gd name="T8" fmla="*/ 727 w 777"/>
                    <a:gd name="T9" fmla="*/ 542 h 777"/>
                    <a:gd name="T10" fmla="*/ 707 w 777"/>
                    <a:gd name="T11" fmla="*/ 562 h 777"/>
                    <a:gd name="T12" fmla="*/ 697 w 777"/>
                    <a:gd name="T13" fmla="*/ 560 h 777"/>
                    <a:gd name="T14" fmla="*/ 693 w 777"/>
                    <a:gd name="T15" fmla="*/ 562 h 777"/>
                    <a:gd name="T16" fmla="*/ 561 w 777"/>
                    <a:gd name="T17" fmla="*/ 610 h 777"/>
                    <a:gd name="T18" fmla="*/ 562 w 777"/>
                    <a:gd name="T19" fmla="*/ 617 h 777"/>
                    <a:gd name="T20" fmla="*/ 535 w 777"/>
                    <a:gd name="T21" fmla="*/ 644 h 777"/>
                    <a:gd name="T22" fmla="*/ 508 w 777"/>
                    <a:gd name="T23" fmla="*/ 617 h 777"/>
                    <a:gd name="T24" fmla="*/ 512 w 777"/>
                    <a:gd name="T25" fmla="*/ 604 h 777"/>
                    <a:gd name="T26" fmla="*/ 375 w 777"/>
                    <a:gd name="T27" fmla="*/ 542 h 777"/>
                    <a:gd name="T28" fmla="*/ 350 w 777"/>
                    <a:gd name="T29" fmla="*/ 602 h 777"/>
                    <a:gd name="T30" fmla="*/ 343 w 777"/>
                    <a:gd name="T31" fmla="*/ 616 h 777"/>
                    <a:gd name="T32" fmla="*/ 410 w 777"/>
                    <a:gd name="T33" fmla="*/ 666 h 777"/>
                    <a:gd name="T34" fmla="*/ 424 w 777"/>
                    <a:gd name="T35" fmla="*/ 659 h 777"/>
                    <a:gd name="T36" fmla="*/ 444 w 777"/>
                    <a:gd name="T37" fmla="*/ 679 h 777"/>
                    <a:gd name="T38" fmla="*/ 424 w 777"/>
                    <a:gd name="T39" fmla="*/ 699 h 777"/>
                    <a:gd name="T40" fmla="*/ 409 w 777"/>
                    <a:gd name="T41" fmla="*/ 691 h 777"/>
                    <a:gd name="T42" fmla="*/ 363 w 777"/>
                    <a:gd name="T43" fmla="*/ 701 h 777"/>
                    <a:gd name="T44" fmla="*/ 296 w 777"/>
                    <a:gd name="T45" fmla="*/ 712 h 777"/>
                    <a:gd name="T46" fmla="*/ 276 w 777"/>
                    <a:gd name="T47" fmla="*/ 730 h 777"/>
                    <a:gd name="T48" fmla="*/ 256 w 777"/>
                    <a:gd name="T49" fmla="*/ 713 h 777"/>
                    <a:gd name="T50" fmla="*/ 176 w 777"/>
                    <a:gd name="T51" fmla="*/ 699 h 777"/>
                    <a:gd name="T52" fmla="*/ 86 w 777"/>
                    <a:gd name="T53" fmla="*/ 677 h 777"/>
                    <a:gd name="T54" fmla="*/ 68 w 777"/>
                    <a:gd name="T55" fmla="*/ 688 h 777"/>
                    <a:gd name="T56" fmla="*/ 48 w 777"/>
                    <a:gd name="T57" fmla="*/ 668 h 777"/>
                    <a:gd name="T58" fmla="*/ 60 w 777"/>
                    <a:gd name="T59" fmla="*/ 650 h 777"/>
                    <a:gd name="T60" fmla="*/ 75 w 777"/>
                    <a:gd name="T61" fmla="*/ 433 h 777"/>
                    <a:gd name="T62" fmla="*/ 192 w 777"/>
                    <a:gd name="T63" fmla="*/ 253 h 777"/>
                    <a:gd name="T64" fmla="*/ 186 w 777"/>
                    <a:gd name="T65" fmla="*/ 239 h 777"/>
                    <a:gd name="T66" fmla="*/ 206 w 777"/>
                    <a:gd name="T67" fmla="*/ 219 h 777"/>
                    <a:gd name="T68" fmla="*/ 224 w 777"/>
                    <a:gd name="T69" fmla="*/ 229 h 777"/>
                    <a:gd name="T70" fmla="*/ 316 w 777"/>
                    <a:gd name="T71" fmla="*/ 178 h 777"/>
                    <a:gd name="T72" fmla="*/ 410 w 777"/>
                    <a:gd name="T73" fmla="*/ 138 h 777"/>
                    <a:gd name="T74" fmla="*/ 409 w 777"/>
                    <a:gd name="T75" fmla="*/ 134 h 777"/>
                    <a:gd name="T76" fmla="*/ 429 w 777"/>
                    <a:gd name="T77" fmla="*/ 114 h 777"/>
                    <a:gd name="T78" fmla="*/ 449 w 777"/>
                    <a:gd name="T79" fmla="*/ 134 h 777"/>
                    <a:gd name="T80" fmla="*/ 449 w 777"/>
                    <a:gd name="T81" fmla="*/ 134 h 777"/>
                    <a:gd name="T82" fmla="*/ 594 w 777"/>
                    <a:gd name="T83" fmla="*/ 240 h 777"/>
                    <a:gd name="T84" fmla="*/ 708 w 777"/>
                    <a:gd name="T85" fmla="*/ 371 h 777"/>
                    <a:gd name="T86" fmla="*/ 713 w 777"/>
                    <a:gd name="T87" fmla="*/ 370 h 777"/>
                    <a:gd name="T88" fmla="*/ 733 w 777"/>
                    <a:gd name="T89" fmla="*/ 390 h 777"/>
                    <a:gd name="T90" fmla="*/ 723 w 777"/>
                    <a:gd name="T91" fmla="*/ 407 h 777"/>
                    <a:gd name="T92" fmla="*/ 0 w 777"/>
                    <a:gd name="T93" fmla="*/ 777 h 777"/>
                    <a:gd name="T94" fmla="*/ 0 w 777"/>
                    <a:gd name="T95" fmla="*/ 777 h 777"/>
                    <a:gd name="T96" fmla="*/ 777 w 777"/>
                    <a:gd name="T97" fmla="*/ 777 h 777"/>
                    <a:gd name="T98" fmla="*/ 777 w 777"/>
                    <a:gd name="T99" fmla="*/ 0 h 777"/>
                    <a:gd name="T100" fmla="*/ 0 w 777"/>
                    <a:gd name="T101" fmla="*/ 0 h 777"/>
                    <a:gd name="T102" fmla="*/ 0 w 777"/>
                    <a:gd name="T103" fmla="*/ 777 h 777"/>
                    <a:gd name="T104" fmla="*/ 0 w 777"/>
                    <a:gd name="T105" fmla="*/ 0 h 777"/>
                    <a:gd name="T106" fmla="*/ 0 w 777"/>
                    <a:gd name="T107" fmla="*/ 0 h 7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777" h="777">
                      <a:moveTo>
                        <a:pt x="723" y="407"/>
                      </a:moveTo>
                      <a:lnTo>
                        <a:pt x="723" y="407"/>
                      </a:lnTo>
                      <a:cubicBezTo>
                        <a:pt x="725" y="428"/>
                        <a:pt x="725" y="446"/>
                        <a:pt x="724" y="464"/>
                      </a:cubicBezTo>
                      <a:cubicBezTo>
                        <a:pt x="724" y="484"/>
                        <a:pt x="722" y="503"/>
                        <a:pt x="719" y="527"/>
                      </a:cubicBezTo>
                      <a:cubicBezTo>
                        <a:pt x="724" y="530"/>
                        <a:pt x="727" y="536"/>
                        <a:pt x="727" y="542"/>
                      </a:cubicBezTo>
                      <a:cubicBezTo>
                        <a:pt x="727" y="553"/>
                        <a:pt x="718" y="562"/>
                        <a:pt x="707" y="562"/>
                      </a:cubicBezTo>
                      <a:cubicBezTo>
                        <a:pt x="703" y="562"/>
                        <a:pt x="700" y="561"/>
                        <a:pt x="697" y="560"/>
                      </a:cubicBezTo>
                      <a:cubicBezTo>
                        <a:pt x="696" y="561"/>
                        <a:pt x="694" y="561"/>
                        <a:pt x="693" y="562"/>
                      </a:cubicBezTo>
                      <a:cubicBezTo>
                        <a:pt x="649" y="583"/>
                        <a:pt x="637" y="588"/>
                        <a:pt x="561" y="610"/>
                      </a:cubicBezTo>
                      <a:cubicBezTo>
                        <a:pt x="562" y="613"/>
                        <a:pt x="562" y="615"/>
                        <a:pt x="562" y="617"/>
                      </a:cubicBezTo>
                      <a:cubicBezTo>
                        <a:pt x="562" y="632"/>
                        <a:pt x="550" y="644"/>
                        <a:pt x="535" y="644"/>
                      </a:cubicBezTo>
                      <a:cubicBezTo>
                        <a:pt x="520" y="644"/>
                        <a:pt x="508" y="632"/>
                        <a:pt x="508" y="617"/>
                      </a:cubicBezTo>
                      <a:cubicBezTo>
                        <a:pt x="508" y="612"/>
                        <a:pt x="509" y="608"/>
                        <a:pt x="512" y="604"/>
                      </a:cubicBezTo>
                      <a:cubicBezTo>
                        <a:pt x="457" y="579"/>
                        <a:pt x="416" y="561"/>
                        <a:pt x="375" y="542"/>
                      </a:cubicBezTo>
                      <a:cubicBezTo>
                        <a:pt x="367" y="564"/>
                        <a:pt x="359" y="583"/>
                        <a:pt x="350" y="602"/>
                      </a:cubicBezTo>
                      <a:cubicBezTo>
                        <a:pt x="348" y="607"/>
                        <a:pt x="345" y="611"/>
                        <a:pt x="343" y="616"/>
                      </a:cubicBezTo>
                      <a:cubicBezTo>
                        <a:pt x="364" y="634"/>
                        <a:pt x="386" y="651"/>
                        <a:pt x="410" y="666"/>
                      </a:cubicBezTo>
                      <a:cubicBezTo>
                        <a:pt x="413" y="662"/>
                        <a:pt x="418" y="659"/>
                        <a:pt x="424" y="659"/>
                      </a:cubicBezTo>
                      <a:cubicBezTo>
                        <a:pt x="435" y="659"/>
                        <a:pt x="444" y="668"/>
                        <a:pt x="444" y="679"/>
                      </a:cubicBezTo>
                      <a:cubicBezTo>
                        <a:pt x="444" y="690"/>
                        <a:pt x="435" y="699"/>
                        <a:pt x="424" y="699"/>
                      </a:cubicBezTo>
                      <a:cubicBezTo>
                        <a:pt x="418" y="699"/>
                        <a:pt x="412" y="696"/>
                        <a:pt x="409" y="691"/>
                      </a:cubicBezTo>
                      <a:cubicBezTo>
                        <a:pt x="393" y="695"/>
                        <a:pt x="378" y="698"/>
                        <a:pt x="363" y="701"/>
                      </a:cubicBezTo>
                      <a:cubicBezTo>
                        <a:pt x="344" y="705"/>
                        <a:pt x="323" y="708"/>
                        <a:pt x="296" y="712"/>
                      </a:cubicBezTo>
                      <a:cubicBezTo>
                        <a:pt x="295" y="722"/>
                        <a:pt x="287" y="730"/>
                        <a:pt x="276" y="730"/>
                      </a:cubicBezTo>
                      <a:cubicBezTo>
                        <a:pt x="266" y="730"/>
                        <a:pt x="258" y="723"/>
                        <a:pt x="256" y="713"/>
                      </a:cubicBezTo>
                      <a:cubicBezTo>
                        <a:pt x="224" y="708"/>
                        <a:pt x="200" y="704"/>
                        <a:pt x="176" y="699"/>
                      </a:cubicBezTo>
                      <a:cubicBezTo>
                        <a:pt x="148" y="694"/>
                        <a:pt x="122" y="687"/>
                        <a:pt x="86" y="677"/>
                      </a:cubicBezTo>
                      <a:cubicBezTo>
                        <a:pt x="83" y="684"/>
                        <a:pt x="76" y="688"/>
                        <a:pt x="68" y="688"/>
                      </a:cubicBezTo>
                      <a:cubicBezTo>
                        <a:pt x="57" y="688"/>
                        <a:pt x="48" y="679"/>
                        <a:pt x="48" y="668"/>
                      </a:cubicBezTo>
                      <a:cubicBezTo>
                        <a:pt x="48" y="660"/>
                        <a:pt x="53" y="653"/>
                        <a:pt x="60" y="650"/>
                      </a:cubicBezTo>
                      <a:cubicBezTo>
                        <a:pt x="48" y="568"/>
                        <a:pt x="53" y="497"/>
                        <a:pt x="75" y="433"/>
                      </a:cubicBezTo>
                      <a:cubicBezTo>
                        <a:pt x="97" y="369"/>
                        <a:pt x="137" y="311"/>
                        <a:pt x="192" y="253"/>
                      </a:cubicBezTo>
                      <a:cubicBezTo>
                        <a:pt x="189" y="249"/>
                        <a:pt x="186" y="244"/>
                        <a:pt x="186" y="239"/>
                      </a:cubicBezTo>
                      <a:cubicBezTo>
                        <a:pt x="186" y="228"/>
                        <a:pt x="195" y="219"/>
                        <a:pt x="206" y="219"/>
                      </a:cubicBezTo>
                      <a:cubicBezTo>
                        <a:pt x="214" y="219"/>
                        <a:pt x="220" y="223"/>
                        <a:pt x="224" y="229"/>
                      </a:cubicBezTo>
                      <a:cubicBezTo>
                        <a:pt x="258" y="208"/>
                        <a:pt x="287" y="192"/>
                        <a:pt x="316" y="178"/>
                      </a:cubicBezTo>
                      <a:cubicBezTo>
                        <a:pt x="345" y="164"/>
                        <a:pt x="374" y="152"/>
                        <a:pt x="410" y="138"/>
                      </a:cubicBezTo>
                      <a:cubicBezTo>
                        <a:pt x="409" y="137"/>
                        <a:pt x="409" y="135"/>
                        <a:pt x="409" y="134"/>
                      </a:cubicBezTo>
                      <a:cubicBezTo>
                        <a:pt x="409" y="123"/>
                        <a:pt x="418" y="114"/>
                        <a:pt x="429" y="114"/>
                      </a:cubicBezTo>
                      <a:cubicBezTo>
                        <a:pt x="440" y="114"/>
                        <a:pt x="449" y="123"/>
                        <a:pt x="449" y="134"/>
                      </a:cubicBezTo>
                      <a:cubicBezTo>
                        <a:pt x="449" y="134"/>
                        <a:pt x="449" y="134"/>
                        <a:pt x="449" y="134"/>
                      </a:cubicBezTo>
                      <a:cubicBezTo>
                        <a:pt x="503" y="165"/>
                        <a:pt x="551" y="200"/>
                        <a:pt x="594" y="240"/>
                      </a:cubicBezTo>
                      <a:cubicBezTo>
                        <a:pt x="637" y="280"/>
                        <a:pt x="674" y="324"/>
                        <a:pt x="708" y="371"/>
                      </a:cubicBezTo>
                      <a:cubicBezTo>
                        <a:pt x="710" y="371"/>
                        <a:pt x="711" y="370"/>
                        <a:pt x="713" y="370"/>
                      </a:cubicBezTo>
                      <a:cubicBezTo>
                        <a:pt x="724" y="370"/>
                        <a:pt x="733" y="379"/>
                        <a:pt x="733" y="390"/>
                      </a:cubicBezTo>
                      <a:cubicBezTo>
                        <a:pt x="733" y="398"/>
                        <a:pt x="729" y="404"/>
                        <a:pt x="723" y="407"/>
                      </a:cubicBezTo>
                      <a:close/>
                      <a:moveTo>
                        <a:pt x="0" y="777"/>
                      </a:moveTo>
                      <a:lnTo>
                        <a:pt x="0" y="777"/>
                      </a:lnTo>
                      <a:lnTo>
                        <a:pt x="777" y="777"/>
                      </a:lnTo>
                      <a:lnTo>
                        <a:pt x="777" y="0"/>
                      </a:lnTo>
                      <a:lnTo>
                        <a:pt x="0" y="0"/>
                      </a:lnTo>
                      <a:lnTo>
                        <a:pt x="0" y="777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FEFE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7" name="Freeform 15"/>
                <p:cNvSpPr>
                  <a:spLocks/>
                </p:cNvSpPr>
                <p:nvPr/>
              </p:nvSpPr>
              <p:spPr bwMode="auto">
                <a:xfrm>
                  <a:off x="2406" y="1691"/>
                  <a:ext cx="785" cy="372"/>
                </a:xfrm>
                <a:custGeom>
                  <a:avLst/>
                  <a:gdLst>
                    <a:gd name="T0" fmla="*/ 454 w 460"/>
                    <a:gd name="T1" fmla="*/ 157 h 219"/>
                    <a:gd name="T2" fmla="*/ 454 w 460"/>
                    <a:gd name="T3" fmla="*/ 157 h 219"/>
                    <a:gd name="T4" fmla="*/ 460 w 460"/>
                    <a:gd name="T5" fmla="*/ 143 h 219"/>
                    <a:gd name="T6" fmla="*/ 281 w 460"/>
                    <a:gd name="T7" fmla="*/ 0 h 219"/>
                    <a:gd name="T8" fmla="*/ 227 w 460"/>
                    <a:gd name="T9" fmla="*/ 7 h 219"/>
                    <a:gd name="T10" fmla="*/ 0 w 460"/>
                    <a:gd name="T11" fmla="*/ 72 h 219"/>
                    <a:gd name="T12" fmla="*/ 139 w 460"/>
                    <a:gd name="T13" fmla="*/ 74 h 219"/>
                    <a:gd name="T14" fmla="*/ 157 w 460"/>
                    <a:gd name="T15" fmla="*/ 62 h 219"/>
                    <a:gd name="T16" fmla="*/ 177 w 460"/>
                    <a:gd name="T17" fmla="*/ 82 h 219"/>
                    <a:gd name="T18" fmla="*/ 177 w 460"/>
                    <a:gd name="T19" fmla="*/ 84 h 219"/>
                    <a:gd name="T20" fmla="*/ 250 w 460"/>
                    <a:gd name="T21" fmla="*/ 153 h 219"/>
                    <a:gd name="T22" fmla="*/ 295 w 460"/>
                    <a:gd name="T23" fmla="*/ 206 h 219"/>
                    <a:gd name="T24" fmla="*/ 302 w 460"/>
                    <a:gd name="T25" fmla="*/ 205 h 219"/>
                    <a:gd name="T26" fmla="*/ 325 w 460"/>
                    <a:gd name="T27" fmla="*/ 219 h 219"/>
                    <a:gd name="T28" fmla="*/ 457 w 460"/>
                    <a:gd name="T29" fmla="*/ 171 h 219"/>
                    <a:gd name="T30" fmla="*/ 458 w 460"/>
                    <a:gd name="T31" fmla="*/ 170 h 219"/>
                    <a:gd name="T32" fmla="*/ 454 w 460"/>
                    <a:gd name="T33" fmla="*/ 157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0" h="219">
                      <a:moveTo>
                        <a:pt x="454" y="157"/>
                      </a:moveTo>
                      <a:lnTo>
                        <a:pt x="454" y="157"/>
                      </a:lnTo>
                      <a:cubicBezTo>
                        <a:pt x="454" y="152"/>
                        <a:pt x="456" y="147"/>
                        <a:pt x="460" y="143"/>
                      </a:cubicBezTo>
                      <a:cubicBezTo>
                        <a:pt x="404" y="85"/>
                        <a:pt x="345" y="39"/>
                        <a:pt x="281" y="0"/>
                      </a:cubicBezTo>
                      <a:cubicBezTo>
                        <a:pt x="263" y="1"/>
                        <a:pt x="245" y="4"/>
                        <a:pt x="227" y="7"/>
                      </a:cubicBezTo>
                      <a:cubicBezTo>
                        <a:pt x="154" y="18"/>
                        <a:pt x="82" y="40"/>
                        <a:pt x="0" y="72"/>
                      </a:cubicBezTo>
                      <a:cubicBezTo>
                        <a:pt x="69" y="70"/>
                        <a:pt x="88" y="70"/>
                        <a:pt x="139" y="74"/>
                      </a:cubicBezTo>
                      <a:cubicBezTo>
                        <a:pt x="142" y="67"/>
                        <a:pt x="149" y="62"/>
                        <a:pt x="157" y="62"/>
                      </a:cubicBezTo>
                      <a:cubicBezTo>
                        <a:pt x="168" y="62"/>
                        <a:pt x="177" y="71"/>
                        <a:pt x="177" y="82"/>
                      </a:cubicBezTo>
                      <a:cubicBezTo>
                        <a:pt x="177" y="83"/>
                        <a:pt x="177" y="83"/>
                        <a:pt x="177" y="84"/>
                      </a:cubicBezTo>
                      <a:cubicBezTo>
                        <a:pt x="209" y="112"/>
                        <a:pt x="231" y="132"/>
                        <a:pt x="250" y="153"/>
                      </a:cubicBezTo>
                      <a:cubicBezTo>
                        <a:pt x="266" y="169"/>
                        <a:pt x="280" y="186"/>
                        <a:pt x="295" y="206"/>
                      </a:cubicBezTo>
                      <a:cubicBezTo>
                        <a:pt x="298" y="206"/>
                        <a:pt x="300" y="205"/>
                        <a:pt x="302" y="205"/>
                      </a:cubicBezTo>
                      <a:cubicBezTo>
                        <a:pt x="312" y="205"/>
                        <a:pt x="321" y="211"/>
                        <a:pt x="325" y="219"/>
                      </a:cubicBezTo>
                      <a:cubicBezTo>
                        <a:pt x="402" y="197"/>
                        <a:pt x="413" y="191"/>
                        <a:pt x="457" y="171"/>
                      </a:cubicBezTo>
                      <a:cubicBezTo>
                        <a:pt x="457" y="170"/>
                        <a:pt x="458" y="170"/>
                        <a:pt x="458" y="170"/>
                      </a:cubicBezTo>
                      <a:cubicBezTo>
                        <a:pt x="456" y="166"/>
                        <a:pt x="454" y="162"/>
                        <a:pt x="454" y="157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8" name="Freeform 16"/>
                <p:cNvSpPr>
                  <a:spLocks/>
                </p:cNvSpPr>
                <p:nvPr/>
              </p:nvSpPr>
              <p:spPr bwMode="auto">
                <a:xfrm>
                  <a:off x="2401" y="1277"/>
                  <a:ext cx="786" cy="372"/>
                </a:xfrm>
                <a:custGeom>
                  <a:avLst/>
                  <a:gdLst>
                    <a:gd name="T0" fmla="*/ 145 w 461"/>
                    <a:gd name="T1" fmla="*/ 86 h 219"/>
                    <a:gd name="T2" fmla="*/ 145 w 461"/>
                    <a:gd name="T3" fmla="*/ 86 h 219"/>
                    <a:gd name="T4" fmla="*/ 279 w 461"/>
                    <a:gd name="T5" fmla="*/ 97 h 219"/>
                    <a:gd name="T6" fmla="*/ 298 w 461"/>
                    <a:gd name="T7" fmla="*/ 85 h 219"/>
                    <a:gd name="T8" fmla="*/ 318 w 461"/>
                    <a:gd name="T9" fmla="*/ 105 h 219"/>
                    <a:gd name="T10" fmla="*/ 317 w 461"/>
                    <a:gd name="T11" fmla="*/ 109 h 219"/>
                    <a:gd name="T12" fmla="*/ 397 w 461"/>
                    <a:gd name="T13" fmla="*/ 165 h 219"/>
                    <a:gd name="T14" fmla="*/ 461 w 461"/>
                    <a:gd name="T15" fmla="*/ 219 h 219"/>
                    <a:gd name="T16" fmla="*/ 360 w 461"/>
                    <a:gd name="T17" fmla="*/ 104 h 219"/>
                    <a:gd name="T18" fmla="*/ 217 w 461"/>
                    <a:gd name="T19" fmla="*/ 0 h 219"/>
                    <a:gd name="T20" fmla="*/ 199 w 461"/>
                    <a:gd name="T21" fmla="*/ 13 h 219"/>
                    <a:gd name="T22" fmla="*/ 182 w 461"/>
                    <a:gd name="T23" fmla="*/ 4 h 219"/>
                    <a:gd name="T24" fmla="*/ 89 w 461"/>
                    <a:gd name="T25" fmla="*/ 44 h 219"/>
                    <a:gd name="T26" fmla="*/ 0 w 461"/>
                    <a:gd name="T27" fmla="*/ 93 h 219"/>
                    <a:gd name="T28" fmla="*/ 145 w 461"/>
                    <a:gd name="T29" fmla="*/ 86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61" h="219">
                      <a:moveTo>
                        <a:pt x="145" y="86"/>
                      </a:moveTo>
                      <a:lnTo>
                        <a:pt x="145" y="86"/>
                      </a:lnTo>
                      <a:cubicBezTo>
                        <a:pt x="188" y="87"/>
                        <a:pt x="231" y="91"/>
                        <a:pt x="279" y="97"/>
                      </a:cubicBezTo>
                      <a:cubicBezTo>
                        <a:pt x="282" y="90"/>
                        <a:pt x="289" y="85"/>
                        <a:pt x="298" y="85"/>
                      </a:cubicBezTo>
                      <a:cubicBezTo>
                        <a:pt x="309" y="85"/>
                        <a:pt x="318" y="94"/>
                        <a:pt x="318" y="105"/>
                      </a:cubicBezTo>
                      <a:cubicBezTo>
                        <a:pt x="318" y="106"/>
                        <a:pt x="317" y="108"/>
                        <a:pt x="317" y="109"/>
                      </a:cubicBezTo>
                      <a:cubicBezTo>
                        <a:pt x="348" y="129"/>
                        <a:pt x="372" y="146"/>
                        <a:pt x="397" y="165"/>
                      </a:cubicBezTo>
                      <a:cubicBezTo>
                        <a:pt x="417" y="181"/>
                        <a:pt x="437" y="198"/>
                        <a:pt x="461" y="219"/>
                      </a:cubicBezTo>
                      <a:cubicBezTo>
                        <a:pt x="431" y="178"/>
                        <a:pt x="397" y="139"/>
                        <a:pt x="360" y="104"/>
                      </a:cubicBezTo>
                      <a:cubicBezTo>
                        <a:pt x="317" y="65"/>
                        <a:pt x="270" y="30"/>
                        <a:pt x="217" y="0"/>
                      </a:cubicBezTo>
                      <a:cubicBezTo>
                        <a:pt x="214" y="7"/>
                        <a:pt x="207" y="13"/>
                        <a:pt x="199" y="13"/>
                      </a:cubicBezTo>
                      <a:cubicBezTo>
                        <a:pt x="192" y="13"/>
                        <a:pt x="186" y="9"/>
                        <a:pt x="182" y="4"/>
                      </a:cubicBezTo>
                      <a:cubicBezTo>
                        <a:pt x="147" y="18"/>
                        <a:pt x="118" y="30"/>
                        <a:pt x="89" y="44"/>
                      </a:cubicBezTo>
                      <a:cubicBezTo>
                        <a:pt x="61" y="57"/>
                        <a:pt x="33" y="73"/>
                        <a:pt x="0" y="93"/>
                      </a:cubicBezTo>
                      <a:cubicBezTo>
                        <a:pt x="54" y="87"/>
                        <a:pt x="100" y="85"/>
                        <a:pt x="145" y="86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sp>
          <p:nvSpPr>
            <p:cNvPr id="19" name="CaixaDeTexto 18"/>
            <p:cNvSpPr txBox="1"/>
            <p:nvPr/>
          </p:nvSpPr>
          <p:spPr>
            <a:xfrm>
              <a:off x="1011769" y="2397949"/>
              <a:ext cx="5000087" cy="3600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OBRIGADO!</a:t>
              </a:r>
            </a:p>
            <a:p>
              <a:endPara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Ronald </a:t>
              </a:r>
              <a:r>
                <a:rPr lang="pt-BR" sz="2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Huppers</a:t>
              </a:r>
              <a:endPara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t-BR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Especialista em Segurança da Informação</a:t>
              </a:r>
            </a:p>
            <a:p>
              <a:r>
                <a:rPr lang="pt-BR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ronald.huppers@rnp.br</a:t>
              </a:r>
              <a:endPara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Hélder Vitorino</a:t>
              </a:r>
            </a:p>
            <a:p>
              <a:r>
                <a:rPr lang="pt-BR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Gerente de Serviços Avançados</a:t>
              </a:r>
            </a:p>
            <a:p>
              <a:r>
                <a:rPr lang="pt-BR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helder.vitorino@rnp.br</a:t>
              </a:r>
              <a:endPara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31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360000"/>
            <a:ext cx="12192000" cy="720000"/>
          </a:xfrm>
          <a:prstGeom prst="rect">
            <a:avLst/>
          </a:prstGeom>
          <a:solidFill>
            <a:srgbClr val="7997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tIns="72000" rIns="72000" bIns="72000" rtlCol="0" anchor="ctr"/>
          <a:lstStyle/>
          <a:p>
            <a:pPr>
              <a:lnSpc>
                <a:spcPct val="140000"/>
              </a:lnSpc>
            </a:pPr>
            <a:r>
              <a:rPr lang="pt-BR" b="1" dirty="0">
                <a:solidFill>
                  <a:schemeClr val="bg1"/>
                </a:solidFill>
                <a:latin typeface="Arial"/>
                <a:cs typeface="Arial"/>
              </a:rPr>
              <a:t>OFERTAS JÁ DISPONÍVEIS </a:t>
            </a:r>
            <a:r>
              <a:rPr lang="mr-IN" b="1" dirty="0" smtClean="0">
                <a:solidFill>
                  <a:schemeClr val="bg1"/>
                </a:solidFill>
                <a:latin typeface="Arial"/>
                <a:cs typeface="Arial"/>
              </a:rPr>
              <a:t>–</a:t>
            </a:r>
            <a:r>
              <a:rPr lang="pt-BR" b="1" dirty="0" smtClean="0">
                <a:solidFill>
                  <a:schemeClr val="bg1"/>
                </a:solidFill>
                <a:latin typeface="Arial"/>
                <a:cs typeface="Arial"/>
              </a:rPr>
              <a:t> INFRAESTRUTURA COMO SERVIÇO- </a:t>
            </a:r>
            <a:r>
              <a:rPr lang="pt-BR" b="1" dirty="0" err="1" smtClean="0">
                <a:solidFill>
                  <a:schemeClr val="bg1"/>
                </a:solidFill>
                <a:latin typeface="Arial"/>
                <a:cs typeface="Arial"/>
              </a:rPr>
              <a:t>IaaS</a:t>
            </a:r>
            <a:endParaRPr lang="pt-BR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6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314753"/>
              </p:ext>
            </p:extLst>
          </p:nvPr>
        </p:nvGraphicFramePr>
        <p:xfrm>
          <a:off x="-1999550" y="2860352"/>
          <a:ext cx="6552728" cy="315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tângulo Arredondado 6"/>
          <p:cNvSpPr/>
          <p:nvPr/>
        </p:nvSpPr>
        <p:spPr>
          <a:xfrm>
            <a:off x="2608962" y="1988840"/>
            <a:ext cx="1512168" cy="41118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Arredondado 7"/>
          <p:cNvSpPr/>
          <p:nvPr/>
        </p:nvSpPr>
        <p:spPr>
          <a:xfrm>
            <a:off x="2752978" y="5236616"/>
            <a:ext cx="1224136" cy="774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Arredondado 8"/>
          <p:cNvSpPr/>
          <p:nvPr/>
        </p:nvSpPr>
        <p:spPr>
          <a:xfrm>
            <a:off x="2752978" y="2860352"/>
            <a:ext cx="1224136" cy="2305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2" descr="esultado de imagem para RN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240" y="5369947"/>
            <a:ext cx="1075978" cy="56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2827057" y="2212280"/>
            <a:ext cx="107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IaaS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862297" y="3860110"/>
            <a:ext cx="98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smtClean="0"/>
              <a:t>CLIENTE</a:t>
            </a:r>
            <a:endParaRPr lang="pt-BR" b="1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881808"/>
              </p:ext>
            </p:extLst>
          </p:nvPr>
        </p:nvGraphicFramePr>
        <p:xfrm>
          <a:off x="6403730" y="1800000"/>
          <a:ext cx="472355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5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45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745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6546">
                <a:tc>
                  <a:txBody>
                    <a:bodyPr/>
                    <a:lstStyle/>
                    <a:p>
                      <a:r>
                        <a:rPr lang="pt-BR" dirty="0" smtClean="0"/>
                        <a:t>TAMANHO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VALOR MÊS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EXTRA PEQUENA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err="1" smtClean="0"/>
                        <a:t>R</a:t>
                      </a:r>
                      <a:r>
                        <a:rPr lang="pt-BR" dirty="0" smtClean="0"/>
                        <a:t>$</a:t>
                      </a:r>
                      <a:r>
                        <a:rPr lang="pt-BR" baseline="0" dirty="0" smtClean="0"/>
                        <a:t> 41,31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1vCPU 1Ghz 512MB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PEQUENA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err="1" smtClean="0"/>
                        <a:t>R</a:t>
                      </a:r>
                      <a:r>
                        <a:rPr lang="pt-BR" dirty="0" smtClean="0"/>
                        <a:t>$ 68,85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1vCPU</a:t>
                      </a:r>
                      <a:r>
                        <a:rPr lang="pt-BR" baseline="0" dirty="0" smtClean="0"/>
                        <a:t> 1.4Ghz 1.5GB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MÉDIA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err="1" smtClean="0"/>
                        <a:t>R</a:t>
                      </a:r>
                      <a:r>
                        <a:rPr lang="pt-BR" dirty="0" smtClean="0"/>
                        <a:t>$ 137,69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2vCPU 1.8Ghz</a:t>
                      </a:r>
                      <a:r>
                        <a:rPr lang="pt-BR" baseline="0" dirty="0" smtClean="0"/>
                        <a:t> 3GB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GRANDE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err="1" smtClean="0"/>
                        <a:t>R</a:t>
                      </a:r>
                      <a:r>
                        <a:rPr lang="pt-BR" dirty="0" smtClean="0"/>
                        <a:t>$ 275,39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4vCPU</a:t>
                      </a:r>
                      <a:r>
                        <a:rPr lang="pt-BR" baseline="0" dirty="0" smtClean="0"/>
                        <a:t> 2.3Ghz 6GB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EXTRA </a:t>
                      </a:r>
                    </a:p>
                    <a:p>
                      <a:r>
                        <a:rPr lang="pt-BR" dirty="0" smtClean="0"/>
                        <a:t>GRANDE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err="1" smtClean="0"/>
                        <a:t>R</a:t>
                      </a:r>
                      <a:r>
                        <a:rPr lang="pt-BR" dirty="0" smtClean="0"/>
                        <a:t>$ 550,78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6vCPU</a:t>
                      </a:r>
                      <a:r>
                        <a:rPr lang="pt-BR" baseline="0" dirty="0" smtClean="0"/>
                        <a:t> 2.3Ghz 12GB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Conector reto 3"/>
          <p:cNvSpPr/>
          <p:nvPr/>
        </p:nvSpPr>
        <p:spPr>
          <a:xfrm rot="5400000">
            <a:off x="3936951" y="3960000"/>
            <a:ext cx="4320000" cy="0"/>
          </a:xfrm>
          <a:prstGeom prst="line">
            <a:avLst/>
          </a:prstGeom>
          <a:ln>
            <a:solidFill>
              <a:srgbClr val="FF66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CaixaDeTexto 15"/>
          <p:cNvSpPr txBox="1"/>
          <p:nvPr/>
        </p:nvSpPr>
        <p:spPr>
          <a:xfrm>
            <a:off x="6369113" y="5426839"/>
            <a:ext cx="50467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8"/>
              </a:buBlip>
            </a:pP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Agilidade </a:t>
            </a:r>
            <a:r>
              <a:rPr lang="pt-B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os projetos</a:t>
            </a:r>
          </a:p>
          <a:p>
            <a:pPr marL="285750" indent="-285750">
              <a:buBlip>
                <a:blip r:embed="rId8"/>
              </a:buBlip>
            </a:pP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8"/>
              </a:buBlip>
            </a:pP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Flexibilidade</a:t>
            </a:r>
            <a:r>
              <a:rPr lang="pt-B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operação</a:t>
            </a: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8"/>
              </a:buBlip>
            </a:pPr>
            <a:endParaRPr lang="pt-BR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8"/>
              </a:buBlip>
            </a:pPr>
            <a:endParaRPr lang="pt-BR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8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360000"/>
            <a:ext cx="12192000" cy="720000"/>
          </a:xfrm>
          <a:prstGeom prst="rect">
            <a:avLst/>
          </a:prstGeom>
          <a:solidFill>
            <a:srgbClr val="7997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tIns="72000" rIns="72000" bIns="72000" rtlCol="0" anchor="ctr"/>
          <a:lstStyle/>
          <a:p>
            <a:pPr>
              <a:lnSpc>
                <a:spcPct val="140000"/>
              </a:lnSpc>
            </a:pPr>
            <a:r>
              <a:rPr lang="pt-BR" b="1" dirty="0" smtClean="0">
                <a:solidFill>
                  <a:schemeClr val="bg1"/>
                </a:solidFill>
                <a:latin typeface="Arial"/>
                <a:cs typeface="Arial"/>
              </a:rPr>
              <a:t>OFERTAS GRATUÍTAS </a:t>
            </a:r>
            <a:r>
              <a:rPr lang="mr-IN" b="1" dirty="0" smtClean="0">
                <a:solidFill>
                  <a:schemeClr val="bg1"/>
                </a:solidFill>
                <a:latin typeface="Arial"/>
                <a:cs typeface="Arial"/>
              </a:rPr>
              <a:t>–</a:t>
            </a:r>
            <a:r>
              <a:rPr lang="pt-BR" b="1" dirty="0" smtClean="0">
                <a:solidFill>
                  <a:schemeClr val="bg1"/>
                </a:solidFill>
                <a:latin typeface="Arial"/>
                <a:cs typeface="Arial"/>
              </a:rPr>
              <a:t> EMAIL, ARMAZENAMENTO E PRODUTIVIDADE</a:t>
            </a:r>
          </a:p>
        </p:txBody>
      </p:sp>
      <p:sp>
        <p:nvSpPr>
          <p:cNvPr id="7" name="Retângulo Arredondado 6"/>
          <p:cNvSpPr/>
          <p:nvPr/>
        </p:nvSpPr>
        <p:spPr>
          <a:xfrm>
            <a:off x="2588155" y="1979982"/>
            <a:ext cx="1512168" cy="41118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Arredondado 7"/>
          <p:cNvSpPr/>
          <p:nvPr/>
        </p:nvSpPr>
        <p:spPr>
          <a:xfrm>
            <a:off x="2732171" y="3661733"/>
            <a:ext cx="1224136" cy="2340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Arredondado 8"/>
          <p:cNvSpPr/>
          <p:nvPr/>
        </p:nvSpPr>
        <p:spPr>
          <a:xfrm>
            <a:off x="2732171" y="2851494"/>
            <a:ext cx="1224136" cy="7328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2" descr="esultado de imagem para RN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250" y="4629766"/>
            <a:ext cx="1075978" cy="56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2806250" y="2203422"/>
            <a:ext cx="107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</a:t>
            </a:r>
            <a:r>
              <a:rPr lang="pt-BR" dirty="0" smtClean="0"/>
              <a:t>aaS</a:t>
            </a:r>
            <a:endParaRPr lang="pt-BR" dirty="0"/>
          </a:p>
        </p:txBody>
      </p:sp>
      <p:pic>
        <p:nvPicPr>
          <p:cNvPr id="12" name="Picture 6" descr="esultado de imagem para GOO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482" y="1288052"/>
            <a:ext cx="2376264" cy="83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esultado de imagem para GSU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599" y="1197827"/>
            <a:ext cx="3155613" cy="154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esultado de imagem para OFFICE 365 EDUC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462" y="3029083"/>
            <a:ext cx="3169504" cy="100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7437" y="2498165"/>
            <a:ext cx="2969676" cy="833892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857218" y="3027076"/>
            <a:ext cx="1264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smtClean="0"/>
              <a:t>CLIENTE</a:t>
            </a:r>
            <a:endParaRPr lang="pt-BR" b="1" dirty="0"/>
          </a:p>
        </p:txBody>
      </p:sp>
      <p:graphicFrame>
        <p:nvGraphicFramePr>
          <p:cNvPr id="20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-2012222" y="2851494"/>
          <a:ext cx="6552728" cy="315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1" name="Conector reto 3"/>
          <p:cNvSpPr/>
          <p:nvPr/>
        </p:nvSpPr>
        <p:spPr>
          <a:xfrm rot="5400000">
            <a:off x="3936951" y="3960000"/>
            <a:ext cx="4320000" cy="0"/>
          </a:xfrm>
          <a:prstGeom prst="line">
            <a:avLst/>
          </a:prstGeom>
          <a:ln>
            <a:solidFill>
              <a:srgbClr val="FF66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CaixaDeTexto 21"/>
          <p:cNvSpPr txBox="1"/>
          <p:nvPr/>
        </p:nvSpPr>
        <p:spPr>
          <a:xfrm>
            <a:off x="6476095" y="3530382"/>
            <a:ext cx="50467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12"/>
              </a:buBlip>
            </a:pPr>
            <a:r>
              <a:rPr lang="pt-B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ferta</a:t>
            </a:r>
            <a:r>
              <a:rPr lang="pt-B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 custos</a:t>
            </a: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12"/>
              </a:buBlip>
            </a:pPr>
            <a:endParaRPr lang="pt-BR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12"/>
              </a:buBlip>
            </a:pP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Conformidade</a:t>
            </a:r>
            <a:r>
              <a:rPr lang="pt-B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a legislação</a:t>
            </a: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12"/>
              </a:buBlip>
            </a:pPr>
            <a:endParaRPr lang="pt-BR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12"/>
              </a:buBlip>
            </a:pP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Desoneração</a:t>
            </a:r>
            <a:r>
              <a:rPr lang="pt-B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equipe interna</a:t>
            </a:r>
          </a:p>
          <a:p>
            <a:pPr marL="285750" indent="-285750">
              <a:buBlip>
                <a:blip r:embed="rId12"/>
              </a:buBlip>
            </a:pP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12"/>
              </a:buBlip>
            </a:pP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Redução </a:t>
            </a:r>
            <a:r>
              <a:rPr lang="pt-B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custos</a:t>
            </a:r>
          </a:p>
          <a:p>
            <a:pPr marL="285750" indent="-285750">
              <a:buBlip>
                <a:blip r:embed="rId12"/>
              </a:buBlip>
            </a:pP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12"/>
              </a:buBlip>
            </a:pP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do Foco</a:t>
            </a:r>
            <a:r>
              <a:rPr lang="pt-B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cliente</a:t>
            </a:r>
          </a:p>
        </p:txBody>
      </p:sp>
    </p:spTree>
    <p:extLst>
      <p:ext uri="{BB962C8B-B14F-4D97-AF65-F5344CB8AC3E}">
        <p14:creationId xmlns:p14="http://schemas.microsoft.com/office/powerpoint/2010/main" val="170379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57511" y="2509838"/>
            <a:ext cx="11160000" cy="1838325"/>
          </a:xfrm>
          <a:prstGeom prst="rect">
            <a:avLst/>
          </a:prstGeom>
          <a:solidFill>
            <a:srgbClr val="7997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pt-BR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SOLUÇÕES EM SEGURANÇA DA INFORMAÇÃO</a:t>
            </a:r>
            <a:endParaRPr lang="pt-BR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Agrupar 67"/>
          <p:cNvGrpSpPr/>
          <p:nvPr/>
        </p:nvGrpSpPr>
        <p:grpSpPr>
          <a:xfrm>
            <a:off x="9969661" y="2510076"/>
            <a:ext cx="1847850" cy="1838087"/>
            <a:chOff x="3189288" y="1647826"/>
            <a:chExt cx="2103437" cy="2092324"/>
          </a:xfrm>
        </p:grpSpPr>
        <p:sp>
          <p:nvSpPr>
            <p:cNvPr id="69" name="Freeform 6"/>
            <p:cNvSpPr>
              <a:spLocks/>
            </p:cNvSpPr>
            <p:nvPr/>
          </p:nvSpPr>
          <p:spPr bwMode="auto">
            <a:xfrm>
              <a:off x="3983038" y="3325813"/>
              <a:ext cx="304800" cy="220662"/>
            </a:xfrm>
            <a:custGeom>
              <a:avLst/>
              <a:gdLst>
                <a:gd name="T0" fmla="*/ 0 w 113"/>
                <a:gd name="T1" fmla="*/ 77 h 82"/>
                <a:gd name="T2" fmla="*/ 0 w 113"/>
                <a:gd name="T3" fmla="*/ 77 h 82"/>
                <a:gd name="T4" fmla="*/ 2 w 113"/>
                <a:gd name="T5" fmla="*/ 82 h 82"/>
                <a:gd name="T6" fmla="*/ 68 w 113"/>
                <a:gd name="T7" fmla="*/ 71 h 82"/>
                <a:gd name="T8" fmla="*/ 112 w 113"/>
                <a:gd name="T9" fmla="*/ 62 h 82"/>
                <a:gd name="T10" fmla="*/ 111 w 113"/>
                <a:gd name="T11" fmla="*/ 56 h 82"/>
                <a:gd name="T12" fmla="*/ 113 w 113"/>
                <a:gd name="T13" fmla="*/ 49 h 82"/>
                <a:gd name="T14" fmla="*/ 47 w 113"/>
                <a:gd name="T15" fmla="*/ 0 h 82"/>
                <a:gd name="T16" fmla="*/ 0 w 113"/>
                <a:gd name="T17" fmla="*/ 7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82">
                  <a:moveTo>
                    <a:pt x="0" y="77"/>
                  </a:moveTo>
                  <a:lnTo>
                    <a:pt x="0" y="77"/>
                  </a:lnTo>
                  <a:cubicBezTo>
                    <a:pt x="1" y="79"/>
                    <a:pt x="2" y="80"/>
                    <a:pt x="2" y="82"/>
                  </a:cubicBezTo>
                  <a:cubicBezTo>
                    <a:pt x="29" y="78"/>
                    <a:pt x="50" y="75"/>
                    <a:pt x="68" y="71"/>
                  </a:cubicBezTo>
                  <a:cubicBezTo>
                    <a:pt x="83" y="69"/>
                    <a:pt x="97" y="66"/>
                    <a:pt x="112" y="62"/>
                  </a:cubicBezTo>
                  <a:cubicBezTo>
                    <a:pt x="112" y="60"/>
                    <a:pt x="111" y="58"/>
                    <a:pt x="111" y="56"/>
                  </a:cubicBezTo>
                  <a:cubicBezTo>
                    <a:pt x="111" y="53"/>
                    <a:pt x="112" y="51"/>
                    <a:pt x="113" y="49"/>
                  </a:cubicBezTo>
                  <a:cubicBezTo>
                    <a:pt x="90" y="34"/>
                    <a:pt x="68" y="18"/>
                    <a:pt x="47" y="0"/>
                  </a:cubicBezTo>
                  <a:cubicBezTo>
                    <a:pt x="33" y="26"/>
                    <a:pt x="18" y="51"/>
                    <a:pt x="0" y="7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0" name="Freeform 7"/>
            <p:cNvSpPr>
              <a:spLocks/>
            </p:cNvSpPr>
            <p:nvPr/>
          </p:nvSpPr>
          <p:spPr bwMode="auto">
            <a:xfrm>
              <a:off x="3414713" y="2951163"/>
              <a:ext cx="679450" cy="598487"/>
            </a:xfrm>
            <a:custGeom>
              <a:avLst/>
              <a:gdLst>
                <a:gd name="T0" fmla="*/ 193 w 251"/>
                <a:gd name="T1" fmla="*/ 206 h 222"/>
                <a:gd name="T2" fmla="*/ 193 w 251"/>
                <a:gd name="T3" fmla="*/ 206 h 222"/>
                <a:gd name="T4" fmla="*/ 205 w 251"/>
                <a:gd name="T5" fmla="*/ 211 h 222"/>
                <a:gd name="T6" fmla="*/ 251 w 251"/>
                <a:gd name="T7" fmla="*/ 134 h 222"/>
                <a:gd name="T8" fmla="*/ 225 w 251"/>
                <a:gd name="T9" fmla="*/ 110 h 222"/>
                <a:gd name="T10" fmla="*/ 134 w 251"/>
                <a:gd name="T11" fmla="*/ 0 h 222"/>
                <a:gd name="T12" fmla="*/ 118 w 251"/>
                <a:gd name="T13" fmla="*/ 5 h 222"/>
                <a:gd name="T14" fmla="*/ 105 w 251"/>
                <a:gd name="T15" fmla="*/ 1 h 222"/>
                <a:gd name="T16" fmla="*/ 52 w 251"/>
                <a:gd name="T17" fmla="*/ 74 h 222"/>
                <a:gd name="T18" fmla="*/ 0 w 251"/>
                <a:gd name="T19" fmla="*/ 170 h 222"/>
                <a:gd name="T20" fmla="*/ 5 w 251"/>
                <a:gd name="T21" fmla="*/ 184 h 222"/>
                <a:gd name="T22" fmla="*/ 5 w 251"/>
                <a:gd name="T23" fmla="*/ 186 h 222"/>
                <a:gd name="T24" fmla="*/ 94 w 251"/>
                <a:gd name="T25" fmla="*/ 208 h 222"/>
                <a:gd name="T26" fmla="*/ 174 w 251"/>
                <a:gd name="T27" fmla="*/ 222 h 222"/>
                <a:gd name="T28" fmla="*/ 193 w 251"/>
                <a:gd name="T29" fmla="*/ 20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222">
                  <a:moveTo>
                    <a:pt x="193" y="206"/>
                  </a:moveTo>
                  <a:lnTo>
                    <a:pt x="193" y="206"/>
                  </a:lnTo>
                  <a:cubicBezTo>
                    <a:pt x="198" y="206"/>
                    <a:pt x="202" y="208"/>
                    <a:pt x="205" y="211"/>
                  </a:cubicBezTo>
                  <a:cubicBezTo>
                    <a:pt x="222" y="185"/>
                    <a:pt x="238" y="160"/>
                    <a:pt x="251" y="134"/>
                  </a:cubicBezTo>
                  <a:cubicBezTo>
                    <a:pt x="242" y="126"/>
                    <a:pt x="234" y="118"/>
                    <a:pt x="225" y="110"/>
                  </a:cubicBezTo>
                  <a:cubicBezTo>
                    <a:pt x="193" y="78"/>
                    <a:pt x="163" y="42"/>
                    <a:pt x="134" y="0"/>
                  </a:cubicBezTo>
                  <a:cubicBezTo>
                    <a:pt x="129" y="3"/>
                    <a:pt x="124" y="5"/>
                    <a:pt x="118" y="5"/>
                  </a:cubicBezTo>
                  <a:cubicBezTo>
                    <a:pt x="114" y="5"/>
                    <a:pt x="109" y="3"/>
                    <a:pt x="105" y="1"/>
                  </a:cubicBezTo>
                  <a:cubicBezTo>
                    <a:pt x="86" y="24"/>
                    <a:pt x="68" y="48"/>
                    <a:pt x="52" y="74"/>
                  </a:cubicBezTo>
                  <a:cubicBezTo>
                    <a:pt x="33" y="103"/>
                    <a:pt x="17" y="135"/>
                    <a:pt x="0" y="170"/>
                  </a:cubicBezTo>
                  <a:cubicBezTo>
                    <a:pt x="3" y="174"/>
                    <a:pt x="5" y="179"/>
                    <a:pt x="5" y="184"/>
                  </a:cubicBezTo>
                  <a:cubicBezTo>
                    <a:pt x="5" y="185"/>
                    <a:pt x="5" y="186"/>
                    <a:pt x="5" y="186"/>
                  </a:cubicBezTo>
                  <a:cubicBezTo>
                    <a:pt x="41" y="196"/>
                    <a:pt x="67" y="203"/>
                    <a:pt x="94" y="208"/>
                  </a:cubicBezTo>
                  <a:cubicBezTo>
                    <a:pt x="118" y="213"/>
                    <a:pt x="142" y="217"/>
                    <a:pt x="174" y="222"/>
                  </a:cubicBezTo>
                  <a:cubicBezTo>
                    <a:pt x="176" y="213"/>
                    <a:pt x="184" y="206"/>
                    <a:pt x="193" y="206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" name="Freeform 8"/>
            <p:cNvSpPr>
              <a:spLocks/>
            </p:cNvSpPr>
            <p:nvPr/>
          </p:nvSpPr>
          <p:spPr bwMode="auto">
            <a:xfrm>
              <a:off x="3803650" y="2274888"/>
              <a:ext cx="1277937" cy="400050"/>
            </a:xfrm>
            <a:custGeom>
              <a:avLst/>
              <a:gdLst>
                <a:gd name="T0" fmla="*/ 289 w 472"/>
                <a:gd name="T1" fmla="*/ 145 h 148"/>
                <a:gd name="T2" fmla="*/ 289 w 472"/>
                <a:gd name="T3" fmla="*/ 145 h 148"/>
                <a:gd name="T4" fmla="*/ 468 w 472"/>
                <a:gd name="T5" fmla="*/ 148 h 148"/>
                <a:gd name="T6" fmla="*/ 472 w 472"/>
                <a:gd name="T7" fmla="*/ 144 h 148"/>
                <a:gd name="T8" fmla="*/ 395 w 472"/>
                <a:gd name="T9" fmla="*/ 79 h 148"/>
                <a:gd name="T10" fmla="*/ 317 w 472"/>
                <a:gd name="T11" fmla="*/ 24 h 148"/>
                <a:gd name="T12" fmla="*/ 301 w 472"/>
                <a:gd name="T13" fmla="*/ 33 h 148"/>
                <a:gd name="T14" fmla="*/ 281 w 472"/>
                <a:gd name="T15" fmla="*/ 13 h 148"/>
                <a:gd name="T16" fmla="*/ 281 w 472"/>
                <a:gd name="T17" fmla="*/ 12 h 148"/>
                <a:gd name="T18" fmla="*/ 148 w 472"/>
                <a:gd name="T19" fmla="*/ 1 h 148"/>
                <a:gd name="T20" fmla="*/ 0 w 472"/>
                <a:gd name="T21" fmla="*/ 8 h 148"/>
                <a:gd name="T22" fmla="*/ 259 w 472"/>
                <a:gd name="T23" fmla="*/ 127 h 148"/>
                <a:gd name="T24" fmla="*/ 289 w 472"/>
                <a:gd name="T25" fmla="*/ 14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2" h="148">
                  <a:moveTo>
                    <a:pt x="289" y="145"/>
                  </a:moveTo>
                  <a:lnTo>
                    <a:pt x="289" y="145"/>
                  </a:lnTo>
                  <a:cubicBezTo>
                    <a:pt x="346" y="140"/>
                    <a:pt x="404" y="141"/>
                    <a:pt x="468" y="148"/>
                  </a:cubicBezTo>
                  <a:cubicBezTo>
                    <a:pt x="469" y="147"/>
                    <a:pt x="471" y="145"/>
                    <a:pt x="472" y="144"/>
                  </a:cubicBezTo>
                  <a:cubicBezTo>
                    <a:pt x="442" y="117"/>
                    <a:pt x="419" y="97"/>
                    <a:pt x="395" y="79"/>
                  </a:cubicBezTo>
                  <a:cubicBezTo>
                    <a:pt x="372" y="60"/>
                    <a:pt x="348" y="44"/>
                    <a:pt x="317" y="24"/>
                  </a:cubicBezTo>
                  <a:cubicBezTo>
                    <a:pt x="314" y="29"/>
                    <a:pt x="308" y="33"/>
                    <a:pt x="301" y="33"/>
                  </a:cubicBezTo>
                  <a:cubicBezTo>
                    <a:pt x="290" y="33"/>
                    <a:pt x="281" y="24"/>
                    <a:pt x="281" y="13"/>
                  </a:cubicBezTo>
                  <a:cubicBezTo>
                    <a:pt x="281" y="13"/>
                    <a:pt x="281" y="12"/>
                    <a:pt x="281" y="12"/>
                  </a:cubicBezTo>
                  <a:cubicBezTo>
                    <a:pt x="233" y="6"/>
                    <a:pt x="191" y="2"/>
                    <a:pt x="148" y="1"/>
                  </a:cubicBezTo>
                  <a:cubicBezTo>
                    <a:pt x="102" y="0"/>
                    <a:pt x="56" y="2"/>
                    <a:pt x="0" y="8"/>
                  </a:cubicBezTo>
                  <a:cubicBezTo>
                    <a:pt x="93" y="45"/>
                    <a:pt x="179" y="82"/>
                    <a:pt x="259" y="127"/>
                  </a:cubicBezTo>
                  <a:cubicBezTo>
                    <a:pt x="269" y="133"/>
                    <a:pt x="279" y="139"/>
                    <a:pt x="289" y="145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" name="Freeform 9"/>
            <p:cNvSpPr>
              <a:spLocks/>
            </p:cNvSpPr>
            <p:nvPr/>
          </p:nvSpPr>
          <p:spPr bwMode="auto">
            <a:xfrm>
              <a:off x="3790950" y="2922588"/>
              <a:ext cx="396875" cy="371475"/>
            </a:xfrm>
            <a:custGeom>
              <a:avLst/>
              <a:gdLst>
                <a:gd name="T0" fmla="*/ 0 w 147"/>
                <a:gd name="T1" fmla="*/ 6 h 138"/>
                <a:gd name="T2" fmla="*/ 0 w 147"/>
                <a:gd name="T3" fmla="*/ 6 h 138"/>
                <a:gd name="T4" fmla="*/ 91 w 147"/>
                <a:gd name="T5" fmla="*/ 116 h 138"/>
                <a:gd name="T6" fmla="*/ 115 w 147"/>
                <a:gd name="T7" fmla="*/ 138 h 138"/>
                <a:gd name="T8" fmla="*/ 121 w 147"/>
                <a:gd name="T9" fmla="*/ 126 h 138"/>
                <a:gd name="T10" fmla="*/ 147 w 147"/>
                <a:gd name="T11" fmla="*/ 66 h 138"/>
                <a:gd name="T12" fmla="*/ 4 w 147"/>
                <a:gd name="T13" fmla="*/ 0 h 138"/>
                <a:gd name="T14" fmla="*/ 0 w 147"/>
                <a:gd name="T15" fmla="*/ 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138">
                  <a:moveTo>
                    <a:pt x="0" y="6"/>
                  </a:moveTo>
                  <a:lnTo>
                    <a:pt x="0" y="6"/>
                  </a:lnTo>
                  <a:cubicBezTo>
                    <a:pt x="29" y="48"/>
                    <a:pt x="59" y="84"/>
                    <a:pt x="91" y="116"/>
                  </a:cubicBezTo>
                  <a:cubicBezTo>
                    <a:pt x="99" y="124"/>
                    <a:pt x="107" y="131"/>
                    <a:pt x="115" y="138"/>
                  </a:cubicBezTo>
                  <a:cubicBezTo>
                    <a:pt x="117" y="134"/>
                    <a:pt x="119" y="130"/>
                    <a:pt x="121" y="126"/>
                  </a:cubicBezTo>
                  <a:cubicBezTo>
                    <a:pt x="130" y="107"/>
                    <a:pt x="139" y="88"/>
                    <a:pt x="147" y="66"/>
                  </a:cubicBezTo>
                  <a:cubicBezTo>
                    <a:pt x="105" y="47"/>
                    <a:pt x="63" y="27"/>
                    <a:pt x="4" y="0"/>
                  </a:cubicBezTo>
                  <a:cubicBezTo>
                    <a:pt x="3" y="2"/>
                    <a:pt x="2" y="4"/>
                    <a:pt x="0" y="6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" name="Freeform 10"/>
            <p:cNvSpPr>
              <a:spLocks/>
            </p:cNvSpPr>
            <p:nvPr/>
          </p:nvSpPr>
          <p:spPr bwMode="auto">
            <a:xfrm>
              <a:off x="3338513" y="2316163"/>
              <a:ext cx="1214437" cy="1082675"/>
            </a:xfrm>
            <a:custGeom>
              <a:avLst/>
              <a:gdLst>
                <a:gd name="T0" fmla="*/ 22 w 449"/>
                <a:gd name="T1" fmla="*/ 402 h 402"/>
                <a:gd name="T2" fmla="*/ 22 w 449"/>
                <a:gd name="T3" fmla="*/ 402 h 402"/>
                <a:gd name="T4" fmla="*/ 74 w 449"/>
                <a:gd name="T5" fmla="*/ 306 h 402"/>
                <a:gd name="T6" fmla="*/ 128 w 449"/>
                <a:gd name="T7" fmla="*/ 233 h 402"/>
                <a:gd name="T8" fmla="*/ 119 w 449"/>
                <a:gd name="T9" fmla="*/ 213 h 402"/>
                <a:gd name="T10" fmla="*/ 146 w 449"/>
                <a:gd name="T11" fmla="*/ 186 h 402"/>
                <a:gd name="T12" fmla="*/ 172 w 449"/>
                <a:gd name="T13" fmla="*/ 203 h 402"/>
                <a:gd name="T14" fmla="*/ 404 w 449"/>
                <a:gd name="T15" fmla="*/ 137 h 402"/>
                <a:gd name="T16" fmla="*/ 449 w 449"/>
                <a:gd name="T17" fmla="*/ 131 h 402"/>
                <a:gd name="T18" fmla="*/ 427 w 449"/>
                <a:gd name="T19" fmla="*/ 118 h 402"/>
                <a:gd name="T20" fmla="*/ 169 w 449"/>
                <a:gd name="T21" fmla="*/ 0 h 402"/>
                <a:gd name="T22" fmla="*/ 151 w 449"/>
                <a:gd name="T23" fmla="*/ 11 h 402"/>
                <a:gd name="T24" fmla="*/ 143 w 449"/>
                <a:gd name="T25" fmla="*/ 9 h 402"/>
                <a:gd name="T26" fmla="*/ 27 w 449"/>
                <a:gd name="T27" fmla="*/ 188 h 402"/>
                <a:gd name="T28" fmla="*/ 12 w 449"/>
                <a:gd name="T29" fmla="*/ 400 h 402"/>
                <a:gd name="T30" fmla="*/ 13 w 449"/>
                <a:gd name="T31" fmla="*/ 400 h 402"/>
                <a:gd name="T32" fmla="*/ 22 w 449"/>
                <a:gd name="T33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9" h="402">
                  <a:moveTo>
                    <a:pt x="22" y="402"/>
                  </a:moveTo>
                  <a:lnTo>
                    <a:pt x="22" y="402"/>
                  </a:lnTo>
                  <a:cubicBezTo>
                    <a:pt x="39" y="367"/>
                    <a:pt x="56" y="336"/>
                    <a:pt x="74" y="306"/>
                  </a:cubicBezTo>
                  <a:cubicBezTo>
                    <a:pt x="90" y="280"/>
                    <a:pt x="108" y="256"/>
                    <a:pt x="128" y="233"/>
                  </a:cubicBezTo>
                  <a:cubicBezTo>
                    <a:pt x="122" y="228"/>
                    <a:pt x="119" y="221"/>
                    <a:pt x="119" y="213"/>
                  </a:cubicBezTo>
                  <a:cubicBezTo>
                    <a:pt x="119" y="198"/>
                    <a:pt x="131" y="186"/>
                    <a:pt x="146" y="186"/>
                  </a:cubicBezTo>
                  <a:cubicBezTo>
                    <a:pt x="158" y="186"/>
                    <a:pt x="168" y="193"/>
                    <a:pt x="172" y="203"/>
                  </a:cubicBezTo>
                  <a:cubicBezTo>
                    <a:pt x="255" y="171"/>
                    <a:pt x="330" y="149"/>
                    <a:pt x="404" y="137"/>
                  </a:cubicBezTo>
                  <a:cubicBezTo>
                    <a:pt x="419" y="134"/>
                    <a:pt x="434" y="132"/>
                    <a:pt x="449" y="131"/>
                  </a:cubicBezTo>
                  <a:cubicBezTo>
                    <a:pt x="442" y="126"/>
                    <a:pt x="435" y="122"/>
                    <a:pt x="427" y="118"/>
                  </a:cubicBezTo>
                  <a:cubicBezTo>
                    <a:pt x="348" y="73"/>
                    <a:pt x="262" y="37"/>
                    <a:pt x="169" y="0"/>
                  </a:cubicBezTo>
                  <a:cubicBezTo>
                    <a:pt x="166" y="6"/>
                    <a:pt x="159" y="11"/>
                    <a:pt x="151" y="11"/>
                  </a:cubicBezTo>
                  <a:cubicBezTo>
                    <a:pt x="148" y="11"/>
                    <a:pt x="146" y="10"/>
                    <a:pt x="143" y="9"/>
                  </a:cubicBezTo>
                  <a:cubicBezTo>
                    <a:pt x="88" y="66"/>
                    <a:pt x="49" y="124"/>
                    <a:pt x="27" y="188"/>
                  </a:cubicBezTo>
                  <a:cubicBezTo>
                    <a:pt x="5" y="250"/>
                    <a:pt x="0" y="319"/>
                    <a:pt x="12" y="400"/>
                  </a:cubicBezTo>
                  <a:cubicBezTo>
                    <a:pt x="12" y="400"/>
                    <a:pt x="13" y="400"/>
                    <a:pt x="13" y="400"/>
                  </a:cubicBezTo>
                  <a:cubicBezTo>
                    <a:pt x="16" y="400"/>
                    <a:pt x="19" y="401"/>
                    <a:pt x="22" y="402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4" name="Freeform 11"/>
            <p:cNvSpPr>
              <a:spLocks/>
            </p:cNvSpPr>
            <p:nvPr/>
          </p:nvSpPr>
          <p:spPr bwMode="auto">
            <a:xfrm>
              <a:off x="4210050" y="2930525"/>
              <a:ext cx="392112" cy="328612"/>
            </a:xfrm>
            <a:custGeom>
              <a:avLst/>
              <a:gdLst>
                <a:gd name="T0" fmla="*/ 145 w 145"/>
                <a:gd name="T1" fmla="*/ 118 h 122"/>
                <a:gd name="T2" fmla="*/ 145 w 145"/>
                <a:gd name="T3" fmla="*/ 118 h 122"/>
                <a:gd name="T4" fmla="*/ 101 w 145"/>
                <a:gd name="T5" fmla="*/ 66 h 122"/>
                <a:gd name="T6" fmla="*/ 31 w 145"/>
                <a:gd name="T7" fmla="*/ 0 h 122"/>
                <a:gd name="T8" fmla="*/ 16 w 145"/>
                <a:gd name="T9" fmla="*/ 11 h 122"/>
                <a:gd name="T10" fmla="*/ 0 w 145"/>
                <a:gd name="T11" fmla="*/ 60 h 122"/>
                <a:gd name="T12" fmla="*/ 139 w 145"/>
                <a:gd name="T13" fmla="*/ 122 h 122"/>
                <a:gd name="T14" fmla="*/ 145 w 145"/>
                <a:gd name="T15" fmla="*/ 11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122">
                  <a:moveTo>
                    <a:pt x="145" y="118"/>
                  </a:moveTo>
                  <a:lnTo>
                    <a:pt x="145" y="118"/>
                  </a:lnTo>
                  <a:cubicBezTo>
                    <a:pt x="130" y="99"/>
                    <a:pt x="116" y="83"/>
                    <a:pt x="101" y="66"/>
                  </a:cubicBezTo>
                  <a:cubicBezTo>
                    <a:pt x="83" y="47"/>
                    <a:pt x="61" y="27"/>
                    <a:pt x="31" y="0"/>
                  </a:cubicBezTo>
                  <a:cubicBezTo>
                    <a:pt x="28" y="6"/>
                    <a:pt x="23" y="10"/>
                    <a:pt x="16" y="11"/>
                  </a:cubicBezTo>
                  <a:cubicBezTo>
                    <a:pt x="11" y="28"/>
                    <a:pt x="6" y="44"/>
                    <a:pt x="0" y="60"/>
                  </a:cubicBezTo>
                  <a:cubicBezTo>
                    <a:pt x="41" y="79"/>
                    <a:pt x="83" y="97"/>
                    <a:pt x="139" y="122"/>
                  </a:cubicBezTo>
                  <a:cubicBezTo>
                    <a:pt x="141" y="120"/>
                    <a:pt x="143" y="119"/>
                    <a:pt x="145" y="118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" name="Freeform 12"/>
            <p:cNvSpPr>
              <a:spLocks/>
            </p:cNvSpPr>
            <p:nvPr/>
          </p:nvSpPr>
          <p:spPr bwMode="auto">
            <a:xfrm>
              <a:off x="4613275" y="2671763"/>
              <a:ext cx="519112" cy="387350"/>
            </a:xfrm>
            <a:custGeom>
              <a:avLst/>
              <a:gdLst>
                <a:gd name="T0" fmla="*/ 167 w 192"/>
                <a:gd name="T1" fmla="*/ 10 h 144"/>
                <a:gd name="T2" fmla="*/ 167 w 192"/>
                <a:gd name="T3" fmla="*/ 10 h 144"/>
                <a:gd name="T4" fmla="*/ 167 w 192"/>
                <a:gd name="T5" fmla="*/ 8 h 144"/>
                <a:gd name="T6" fmla="*/ 0 w 192"/>
                <a:gd name="T7" fmla="*/ 4 h 144"/>
                <a:gd name="T8" fmla="*/ 173 w 192"/>
                <a:gd name="T9" fmla="*/ 144 h 144"/>
                <a:gd name="T10" fmla="*/ 181 w 192"/>
                <a:gd name="T11" fmla="*/ 142 h 144"/>
                <a:gd name="T12" fmla="*/ 186 w 192"/>
                <a:gd name="T13" fmla="*/ 143 h 144"/>
                <a:gd name="T14" fmla="*/ 191 w 192"/>
                <a:gd name="T15" fmla="*/ 84 h 144"/>
                <a:gd name="T16" fmla="*/ 191 w 192"/>
                <a:gd name="T17" fmla="*/ 30 h 144"/>
                <a:gd name="T18" fmla="*/ 187 w 192"/>
                <a:gd name="T19" fmla="*/ 30 h 144"/>
                <a:gd name="T20" fmla="*/ 167 w 192"/>
                <a:gd name="T21" fmla="*/ 1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2" h="144">
                  <a:moveTo>
                    <a:pt x="167" y="10"/>
                  </a:moveTo>
                  <a:lnTo>
                    <a:pt x="167" y="10"/>
                  </a:lnTo>
                  <a:cubicBezTo>
                    <a:pt x="167" y="10"/>
                    <a:pt x="167" y="9"/>
                    <a:pt x="167" y="8"/>
                  </a:cubicBezTo>
                  <a:cubicBezTo>
                    <a:pt x="108" y="1"/>
                    <a:pt x="53" y="0"/>
                    <a:pt x="0" y="4"/>
                  </a:cubicBezTo>
                  <a:cubicBezTo>
                    <a:pt x="62" y="42"/>
                    <a:pt x="119" y="88"/>
                    <a:pt x="173" y="144"/>
                  </a:cubicBezTo>
                  <a:cubicBezTo>
                    <a:pt x="175" y="143"/>
                    <a:pt x="178" y="142"/>
                    <a:pt x="181" y="142"/>
                  </a:cubicBezTo>
                  <a:cubicBezTo>
                    <a:pt x="183" y="142"/>
                    <a:pt x="184" y="143"/>
                    <a:pt x="186" y="143"/>
                  </a:cubicBezTo>
                  <a:cubicBezTo>
                    <a:pt x="189" y="121"/>
                    <a:pt x="191" y="102"/>
                    <a:pt x="191" y="84"/>
                  </a:cubicBezTo>
                  <a:cubicBezTo>
                    <a:pt x="192" y="67"/>
                    <a:pt x="192" y="50"/>
                    <a:pt x="191" y="30"/>
                  </a:cubicBezTo>
                  <a:cubicBezTo>
                    <a:pt x="189" y="30"/>
                    <a:pt x="188" y="30"/>
                    <a:pt x="187" y="30"/>
                  </a:cubicBezTo>
                  <a:cubicBezTo>
                    <a:pt x="176" y="30"/>
                    <a:pt x="167" y="21"/>
                    <a:pt x="167" y="1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" name="Freeform 13"/>
            <p:cNvSpPr>
              <a:spLocks/>
            </p:cNvSpPr>
            <p:nvPr/>
          </p:nvSpPr>
          <p:spPr bwMode="auto">
            <a:xfrm>
              <a:off x="3806825" y="2892425"/>
              <a:ext cx="427037" cy="190500"/>
            </a:xfrm>
            <a:custGeom>
              <a:avLst/>
              <a:gdLst>
                <a:gd name="T0" fmla="*/ 142 w 158"/>
                <a:gd name="T1" fmla="*/ 5 h 71"/>
                <a:gd name="T2" fmla="*/ 142 w 158"/>
                <a:gd name="T3" fmla="*/ 5 h 71"/>
                <a:gd name="T4" fmla="*/ 142 w 158"/>
                <a:gd name="T5" fmla="*/ 4 h 71"/>
                <a:gd name="T6" fmla="*/ 0 w 158"/>
                <a:gd name="T7" fmla="*/ 2 h 71"/>
                <a:gd name="T8" fmla="*/ 0 w 158"/>
                <a:gd name="T9" fmla="*/ 4 h 71"/>
                <a:gd name="T10" fmla="*/ 143 w 158"/>
                <a:gd name="T11" fmla="*/ 71 h 71"/>
                <a:gd name="T12" fmla="*/ 158 w 158"/>
                <a:gd name="T13" fmla="*/ 25 h 71"/>
                <a:gd name="T14" fmla="*/ 142 w 158"/>
                <a:gd name="T15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71">
                  <a:moveTo>
                    <a:pt x="142" y="5"/>
                  </a:moveTo>
                  <a:lnTo>
                    <a:pt x="142" y="5"/>
                  </a:lnTo>
                  <a:cubicBezTo>
                    <a:pt x="142" y="5"/>
                    <a:pt x="142" y="4"/>
                    <a:pt x="142" y="4"/>
                  </a:cubicBezTo>
                  <a:cubicBezTo>
                    <a:pt x="91" y="0"/>
                    <a:pt x="73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59" y="32"/>
                    <a:pt x="101" y="52"/>
                    <a:pt x="143" y="71"/>
                  </a:cubicBezTo>
                  <a:cubicBezTo>
                    <a:pt x="148" y="56"/>
                    <a:pt x="153" y="41"/>
                    <a:pt x="158" y="25"/>
                  </a:cubicBezTo>
                  <a:cubicBezTo>
                    <a:pt x="149" y="23"/>
                    <a:pt x="142" y="15"/>
                    <a:pt x="142" y="5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" name="Freeform 14"/>
            <p:cNvSpPr>
              <a:spLocks noEditPoints="1"/>
            </p:cNvSpPr>
            <p:nvPr/>
          </p:nvSpPr>
          <p:spPr bwMode="auto">
            <a:xfrm>
              <a:off x="3189288" y="1647826"/>
              <a:ext cx="2103437" cy="2092324"/>
            </a:xfrm>
            <a:custGeom>
              <a:avLst/>
              <a:gdLst>
                <a:gd name="T0" fmla="*/ 723 w 777"/>
                <a:gd name="T1" fmla="*/ 407 h 777"/>
                <a:gd name="T2" fmla="*/ 723 w 777"/>
                <a:gd name="T3" fmla="*/ 407 h 777"/>
                <a:gd name="T4" fmla="*/ 724 w 777"/>
                <a:gd name="T5" fmla="*/ 464 h 777"/>
                <a:gd name="T6" fmla="*/ 719 w 777"/>
                <a:gd name="T7" fmla="*/ 527 h 777"/>
                <a:gd name="T8" fmla="*/ 727 w 777"/>
                <a:gd name="T9" fmla="*/ 542 h 777"/>
                <a:gd name="T10" fmla="*/ 707 w 777"/>
                <a:gd name="T11" fmla="*/ 562 h 777"/>
                <a:gd name="T12" fmla="*/ 697 w 777"/>
                <a:gd name="T13" fmla="*/ 560 h 777"/>
                <a:gd name="T14" fmla="*/ 693 w 777"/>
                <a:gd name="T15" fmla="*/ 562 h 777"/>
                <a:gd name="T16" fmla="*/ 561 w 777"/>
                <a:gd name="T17" fmla="*/ 610 h 777"/>
                <a:gd name="T18" fmla="*/ 562 w 777"/>
                <a:gd name="T19" fmla="*/ 617 h 777"/>
                <a:gd name="T20" fmla="*/ 535 w 777"/>
                <a:gd name="T21" fmla="*/ 644 h 777"/>
                <a:gd name="T22" fmla="*/ 508 w 777"/>
                <a:gd name="T23" fmla="*/ 617 h 777"/>
                <a:gd name="T24" fmla="*/ 512 w 777"/>
                <a:gd name="T25" fmla="*/ 604 h 777"/>
                <a:gd name="T26" fmla="*/ 375 w 777"/>
                <a:gd name="T27" fmla="*/ 542 h 777"/>
                <a:gd name="T28" fmla="*/ 350 w 777"/>
                <a:gd name="T29" fmla="*/ 602 h 777"/>
                <a:gd name="T30" fmla="*/ 343 w 777"/>
                <a:gd name="T31" fmla="*/ 616 h 777"/>
                <a:gd name="T32" fmla="*/ 410 w 777"/>
                <a:gd name="T33" fmla="*/ 666 h 777"/>
                <a:gd name="T34" fmla="*/ 424 w 777"/>
                <a:gd name="T35" fmla="*/ 659 h 777"/>
                <a:gd name="T36" fmla="*/ 444 w 777"/>
                <a:gd name="T37" fmla="*/ 679 h 777"/>
                <a:gd name="T38" fmla="*/ 424 w 777"/>
                <a:gd name="T39" fmla="*/ 699 h 777"/>
                <a:gd name="T40" fmla="*/ 409 w 777"/>
                <a:gd name="T41" fmla="*/ 691 h 777"/>
                <a:gd name="T42" fmla="*/ 363 w 777"/>
                <a:gd name="T43" fmla="*/ 701 h 777"/>
                <a:gd name="T44" fmla="*/ 296 w 777"/>
                <a:gd name="T45" fmla="*/ 712 h 777"/>
                <a:gd name="T46" fmla="*/ 276 w 777"/>
                <a:gd name="T47" fmla="*/ 730 h 777"/>
                <a:gd name="T48" fmla="*/ 256 w 777"/>
                <a:gd name="T49" fmla="*/ 713 h 777"/>
                <a:gd name="T50" fmla="*/ 176 w 777"/>
                <a:gd name="T51" fmla="*/ 699 h 777"/>
                <a:gd name="T52" fmla="*/ 86 w 777"/>
                <a:gd name="T53" fmla="*/ 677 h 777"/>
                <a:gd name="T54" fmla="*/ 68 w 777"/>
                <a:gd name="T55" fmla="*/ 688 h 777"/>
                <a:gd name="T56" fmla="*/ 48 w 777"/>
                <a:gd name="T57" fmla="*/ 668 h 777"/>
                <a:gd name="T58" fmla="*/ 60 w 777"/>
                <a:gd name="T59" fmla="*/ 650 h 777"/>
                <a:gd name="T60" fmla="*/ 75 w 777"/>
                <a:gd name="T61" fmla="*/ 433 h 777"/>
                <a:gd name="T62" fmla="*/ 192 w 777"/>
                <a:gd name="T63" fmla="*/ 253 h 777"/>
                <a:gd name="T64" fmla="*/ 186 w 777"/>
                <a:gd name="T65" fmla="*/ 239 h 777"/>
                <a:gd name="T66" fmla="*/ 206 w 777"/>
                <a:gd name="T67" fmla="*/ 219 h 777"/>
                <a:gd name="T68" fmla="*/ 224 w 777"/>
                <a:gd name="T69" fmla="*/ 229 h 777"/>
                <a:gd name="T70" fmla="*/ 316 w 777"/>
                <a:gd name="T71" fmla="*/ 178 h 777"/>
                <a:gd name="T72" fmla="*/ 410 w 777"/>
                <a:gd name="T73" fmla="*/ 138 h 777"/>
                <a:gd name="T74" fmla="*/ 409 w 777"/>
                <a:gd name="T75" fmla="*/ 134 h 777"/>
                <a:gd name="T76" fmla="*/ 429 w 777"/>
                <a:gd name="T77" fmla="*/ 114 h 777"/>
                <a:gd name="T78" fmla="*/ 449 w 777"/>
                <a:gd name="T79" fmla="*/ 134 h 777"/>
                <a:gd name="T80" fmla="*/ 449 w 777"/>
                <a:gd name="T81" fmla="*/ 134 h 777"/>
                <a:gd name="T82" fmla="*/ 594 w 777"/>
                <a:gd name="T83" fmla="*/ 240 h 777"/>
                <a:gd name="T84" fmla="*/ 708 w 777"/>
                <a:gd name="T85" fmla="*/ 371 h 777"/>
                <a:gd name="T86" fmla="*/ 713 w 777"/>
                <a:gd name="T87" fmla="*/ 370 h 777"/>
                <a:gd name="T88" fmla="*/ 733 w 777"/>
                <a:gd name="T89" fmla="*/ 390 h 777"/>
                <a:gd name="T90" fmla="*/ 723 w 777"/>
                <a:gd name="T91" fmla="*/ 407 h 777"/>
                <a:gd name="T92" fmla="*/ 0 w 777"/>
                <a:gd name="T93" fmla="*/ 777 h 777"/>
                <a:gd name="T94" fmla="*/ 0 w 777"/>
                <a:gd name="T95" fmla="*/ 777 h 777"/>
                <a:gd name="T96" fmla="*/ 777 w 777"/>
                <a:gd name="T97" fmla="*/ 777 h 777"/>
                <a:gd name="T98" fmla="*/ 777 w 777"/>
                <a:gd name="T99" fmla="*/ 0 h 777"/>
                <a:gd name="T100" fmla="*/ 0 w 777"/>
                <a:gd name="T101" fmla="*/ 0 h 777"/>
                <a:gd name="T102" fmla="*/ 0 w 777"/>
                <a:gd name="T103" fmla="*/ 777 h 777"/>
                <a:gd name="T104" fmla="*/ 0 w 777"/>
                <a:gd name="T105" fmla="*/ 0 h 777"/>
                <a:gd name="T106" fmla="*/ 0 w 777"/>
                <a:gd name="T107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77" h="777">
                  <a:moveTo>
                    <a:pt x="723" y="407"/>
                  </a:moveTo>
                  <a:lnTo>
                    <a:pt x="723" y="407"/>
                  </a:lnTo>
                  <a:cubicBezTo>
                    <a:pt x="725" y="428"/>
                    <a:pt x="725" y="446"/>
                    <a:pt x="724" y="464"/>
                  </a:cubicBezTo>
                  <a:cubicBezTo>
                    <a:pt x="724" y="484"/>
                    <a:pt x="722" y="503"/>
                    <a:pt x="719" y="527"/>
                  </a:cubicBezTo>
                  <a:cubicBezTo>
                    <a:pt x="724" y="530"/>
                    <a:pt x="727" y="536"/>
                    <a:pt x="727" y="542"/>
                  </a:cubicBezTo>
                  <a:cubicBezTo>
                    <a:pt x="727" y="553"/>
                    <a:pt x="718" y="562"/>
                    <a:pt x="707" y="562"/>
                  </a:cubicBezTo>
                  <a:cubicBezTo>
                    <a:pt x="703" y="562"/>
                    <a:pt x="700" y="561"/>
                    <a:pt x="697" y="560"/>
                  </a:cubicBezTo>
                  <a:cubicBezTo>
                    <a:pt x="696" y="561"/>
                    <a:pt x="694" y="561"/>
                    <a:pt x="693" y="562"/>
                  </a:cubicBezTo>
                  <a:cubicBezTo>
                    <a:pt x="649" y="583"/>
                    <a:pt x="637" y="588"/>
                    <a:pt x="561" y="610"/>
                  </a:cubicBezTo>
                  <a:cubicBezTo>
                    <a:pt x="562" y="613"/>
                    <a:pt x="562" y="615"/>
                    <a:pt x="562" y="617"/>
                  </a:cubicBezTo>
                  <a:cubicBezTo>
                    <a:pt x="562" y="632"/>
                    <a:pt x="550" y="644"/>
                    <a:pt x="535" y="644"/>
                  </a:cubicBezTo>
                  <a:cubicBezTo>
                    <a:pt x="520" y="644"/>
                    <a:pt x="508" y="632"/>
                    <a:pt x="508" y="617"/>
                  </a:cubicBezTo>
                  <a:cubicBezTo>
                    <a:pt x="508" y="612"/>
                    <a:pt x="509" y="608"/>
                    <a:pt x="512" y="604"/>
                  </a:cubicBezTo>
                  <a:cubicBezTo>
                    <a:pt x="457" y="579"/>
                    <a:pt x="416" y="561"/>
                    <a:pt x="375" y="542"/>
                  </a:cubicBezTo>
                  <a:cubicBezTo>
                    <a:pt x="367" y="564"/>
                    <a:pt x="359" y="583"/>
                    <a:pt x="350" y="602"/>
                  </a:cubicBezTo>
                  <a:cubicBezTo>
                    <a:pt x="348" y="607"/>
                    <a:pt x="345" y="611"/>
                    <a:pt x="343" y="616"/>
                  </a:cubicBezTo>
                  <a:cubicBezTo>
                    <a:pt x="364" y="634"/>
                    <a:pt x="386" y="651"/>
                    <a:pt x="410" y="666"/>
                  </a:cubicBezTo>
                  <a:cubicBezTo>
                    <a:pt x="413" y="662"/>
                    <a:pt x="418" y="659"/>
                    <a:pt x="424" y="659"/>
                  </a:cubicBezTo>
                  <a:cubicBezTo>
                    <a:pt x="435" y="659"/>
                    <a:pt x="444" y="668"/>
                    <a:pt x="444" y="679"/>
                  </a:cubicBezTo>
                  <a:cubicBezTo>
                    <a:pt x="444" y="690"/>
                    <a:pt x="435" y="699"/>
                    <a:pt x="424" y="699"/>
                  </a:cubicBezTo>
                  <a:cubicBezTo>
                    <a:pt x="418" y="699"/>
                    <a:pt x="412" y="696"/>
                    <a:pt x="409" y="691"/>
                  </a:cubicBezTo>
                  <a:cubicBezTo>
                    <a:pt x="393" y="695"/>
                    <a:pt x="378" y="698"/>
                    <a:pt x="363" y="701"/>
                  </a:cubicBezTo>
                  <a:cubicBezTo>
                    <a:pt x="344" y="705"/>
                    <a:pt x="323" y="708"/>
                    <a:pt x="296" y="712"/>
                  </a:cubicBezTo>
                  <a:cubicBezTo>
                    <a:pt x="295" y="722"/>
                    <a:pt x="287" y="730"/>
                    <a:pt x="276" y="730"/>
                  </a:cubicBezTo>
                  <a:cubicBezTo>
                    <a:pt x="266" y="730"/>
                    <a:pt x="258" y="723"/>
                    <a:pt x="256" y="713"/>
                  </a:cubicBezTo>
                  <a:cubicBezTo>
                    <a:pt x="224" y="708"/>
                    <a:pt x="200" y="704"/>
                    <a:pt x="176" y="699"/>
                  </a:cubicBezTo>
                  <a:cubicBezTo>
                    <a:pt x="148" y="694"/>
                    <a:pt x="122" y="687"/>
                    <a:pt x="86" y="677"/>
                  </a:cubicBezTo>
                  <a:cubicBezTo>
                    <a:pt x="83" y="684"/>
                    <a:pt x="76" y="688"/>
                    <a:pt x="68" y="688"/>
                  </a:cubicBezTo>
                  <a:cubicBezTo>
                    <a:pt x="57" y="688"/>
                    <a:pt x="48" y="679"/>
                    <a:pt x="48" y="668"/>
                  </a:cubicBezTo>
                  <a:cubicBezTo>
                    <a:pt x="48" y="660"/>
                    <a:pt x="53" y="653"/>
                    <a:pt x="60" y="650"/>
                  </a:cubicBezTo>
                  <a:cubicBezTo>
                    <a:pt x="48" y="568"/>
                    <a:pt x="53" y="497"/>
                    <a:pt x="75" y="433"/>
                  </a:cubicBezTo>
                  <a:cubicBezTo>
                    <a:pt x="97" y="369"/>
                    <a:pt x="137" y="311"/>
                    <a:pt x="192" y="253"/>
                  </a:cubicBezTo>
                  <a:cubicBezTo>
                    <a:pt x="189" y="249"/>
                    <a:pt x="186" y="244"/>
                    <a:pt x="186" y="239"/>
                  </a:cubicBezTo>
                  <a:cubicBezTo>
                    <a:pt x="186" y="228"/>
                    <a:pt x="195" y="219"/>
                    <a:pt x="206" y="219"/>
                  </a:cubicBezTo>
                  <a:cubicBezTo>
                    <a:pt x="214" y="219"/>
                    <a:pt x="220" y="223"/>
                    <a:pt x="224" y="229"/>
                  </a:cubicBezTo>
                  <a:cubicBezTo>
                    <a:pt x="258" y="208"/>
                    <a:pt x="287" y="192"/>
                    <a:pt x="316" y="178"/>
                  </a:cubicBezTo>
                  <a:cubicBezTo>
                    <a:pt x="345" y="164"/>
                    <a:pt x="374" y="152"/>
                    <a:pt x="410" y="138"/>
                  </a:cubicBezTo>
                  <a:cubicBezTo>
                    <a:pt x="409" y="137"/>
                    <a:pt x="409" y="135"/>
                    <a:pt x="409" y="134"/>
                  </a:cubicBezTo>
                  <a:cubicBezTo>
                    <a:pt x="409" y="123"/>
                    <a:pt x="418" y="114"/>
                    <a:pt x="429" y="114"/>
                  </a:cubicBezTo>
                  <a:cubicBezTo>
                    <a:pt x="440" y="114"/>
                    <a:pt x="449" y="123"/>
                    <a:pt x="449" y="134"/>
                  </a:cubicBezTo>
                  <a:cubicBezTo>
                    <a:pt x="449" y="134"/>
                    <a:pt x="449" y="134"/>
                    <a:pt x="449" y="134"/>
                  </a:cubicBezTo>
                  <a:cubicBezTo>
                    <a:pt x="503" y="165"/>
                    <a:pt x="551" y="200"/>
                    <a:pt x="594" y="240"/>
                  </a:cubicBezTo>
                  <a:cubicBezTo>
                    <a:pt x="637" y="280"/>
                    <a:pt x="674" y="324"/>
                    <a:pt x="708" y="371"/>
                  </a:cubicBezTo>
                  <a:cubicBezTo>
                    <a:pt x="710" y="371"/>
                    <a:pt x="711" y="370"/>
                    <a:pt x="713" y="370"/>
                  </a:cubicBezTo>
                  <a:cubicBezTo>
                    <a:pt x="724" y="370"/>
                    <a:pt x="733" y="379"/>
                    <a:pt x="733" y="390"/>
                  </a:cubicBezTo>
                  <a:cubicBezTo>
                    <a:pt x="733" y="398"/>
                    <a:pt x="729" y="404"/>
                    <a:pt x="723" y="407"/>
                  </a:cubicBezTo>
                  <a:close/>
                  <a:moveTo>
                    <a:pt x="0" y="777"/>
                  </a:moveTo>
                  <a:lnTo>
                    <a:pt x="0" y="777"/>
                  </a:lnTo>
                  <a:lnTo>
                    <a:pt x="777" y="777"/>
                  </a:lnTo>
                  <a:lnTo>
                    <a:pt x="777" y="0"/>
                  </a:lnTo>
                  <a:lnTo>
                    <a:pt x="0" y="0"/>
                  </a:lnTo>
                  <a:lnTo>
                    <a:pt x="0" y="77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8" name="Freeform 15"/>
            <p:cNvSpPr>
              <a:spLocks/>
            </p:cNvSpPr>
            <p:nvPr/>
          </p:nvSpPr>
          <p:spPr bwMode="auto">
            <a:xfrm>
              <a:off x="3819525" y="2684463"/>
              <a:ext cx="1246187" cy="590550"/>
            </a:xfrm>
            <a:custGeom>
              <a:avLst/>
              <a:gdLst>
                <a:gd name="T0" fmla="*/ 454 w 460"/>
                <a:gd name="T1" fmla="*/ 157 h 219"/>
                <a:gd name="T2" fmla="*/ 454 w 460"/>
                <a:gd name="T3" fmla="*/ 157 h 219"/>
                <a:gd name="T4" fmla="*/ 460 w 460"/>
                <a:gd name="T5" fmla="*/ 143 h 219"/>
                <a:gd name="T6" fmla="*/ 281 w 460"/>
                <a:gd name="T7" fmla="*/ 0 h 219"/>
                <a:gd name="T8" fmla="*/ 227 w 460"/>
                <a:gd name="T9" fmla="*/ 7 h 219"/>
                <a:gd name="T10" fmla="*/ 0 w 460"/>
                <a:gd name="T11" fmla="*/ 72 h 219"/>
                <a:gd name="T12" fmla="*/ 139 w 460"/>
                <a:gd name="T13" fmla="*/ 74 h 219"/>
                <a:gd name="T14" fmla="*/ 157 w 460"/>
                <a:gd name="T15" fmla="*/ 62 h 219"/>
                <a:gd name="T16" fmla="*/ 177 w 460"/>
                <a:gd name="T17" fmla="*/ 82 h 219"/>
                <a:gd name="T18" fmla="*/ 177 w 460"/>
                <a:gd name="T19" fmla="*/ 84 h 219"/>
                <a:gd name="T20" fmla="*/ 250 w 460"/>
                <a:gd name="T21" fmla="*/ 153 h 219"/>
                <a:gd name="T22" fmla="*/ 295 w 460"/>
                <a:gd name="T23" fmla="*/ 206 h 219"/>
                <a:gd name="T24" fmla="*/ 302 w 460"/>
                <a:gd name="T25" fmla="*/ 205 h 219"/>
                <a:gd name="T26" fmla="*/ 325 w 460"/>
                <a:gd name="T27" fmla="*/ 219 h 219"/>
                <a:gd name="T28" fmla="*/ 457 w 460"/>
                <a:gd name="T29" fmla="*/ 171 h 219"/>
                <a:gd name="T30" fmla="*/ 458 w 460"/>
                <a:gd name="T31" fmla="*/ 170 h 219"/>
                <a:gd name="T32" fmla="*/ 454 w 460"/>
                <a:gd name="T33" fmla="*/ 15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0" h="219">
                  <a:moveTo>
                    <a:pt x="454" y="157"/>
                  </a:moveTo>
                  <a:lnTo>
                    <a:pt x="454" y="157"/>
                  </a:lnTo>
                  <a:cubicBezTo>
                    <a:pt x="454" y="152"/>
                    <a:pt x="456" y="147"/>
                    <a:pt x="460" y="143"/>
                  </a:cubicBezTo>
                  <a:cubicBezTo>
                    <a:pt x="404" y="85"/>
                    <a:pt x="345" y="39"/>
                    <a:pt x="281" y="0"/>
                  </a:cubicBezTo>
                  <a:cubicBezTo>
                    <a:pt x="263" y="1"/>
                    <a:pt x="245" y="4"/>
                    <a:pt x="227" y="7"/>
                  </a:cubicBezTo>
                  <a:cubicBezTo>
                    <a:pt x="154" y="18"/>
                    <a:pt x="82" y="40"/>
                    <a:pt x="0" y="72"/>
                  </a:cubicBezTo>
                  <a:cubicBezTo>
                    <a:pt x="69" y="70"/>
                    <a:pt x="88" y="70"/>
                    <a:pt x="139" y="74"/>
                  </a:cubicBezTo>
                  <a:cubicBezTo>
                    <a:pt x="142" y="67"/>
                    <a:pt x="149" y="62"/>
                    <a:pt x="157" y="62"/>
                  </a:cubicBezTo>
                  <a:cubicBezTo>
                    <a:pt x="168" y="62"/>
                    <a:pt x="177" y="71"/>
                    <a:pt x="177" y="82"/>
                  </a:cubicBezTo>
                  <a:cubicBezTo>
                    <a:pt x="177" y="83"/>
                    <a:pt x="177" y="83"/>
                    <a:pt x="177" y="84"/>
                  </a:cubicBezTo>
                  <a:cubicBezTo>
                    <a:pt x="209" y="112"/>
                    <a:pt x="231" y="132"/>
                    <a:pt x="250" y="153"/>
                  </a:cubicBezTo>
                  <a:cubicBezTo>
                    <a:pt x="266" y="169"/>
                    <a:pt x="280" y="186"/>
                    <a:pt x="295" y="206"/>
                  </a:cubicBezTo>
                  <a:cubicBezTo>
                    <a:pt x="298" y="206"/>
                    <a:pt x="300" y="205"/>
                    <a:pt x="302" y="205"/>
                  </a:cubicBezTo>
                  <a:cubicBezTo>
                    <a:pt x="312" y="205"/>
                    <a:pt x="321" y="211"/>
                    <a:pt x="325" y="219"/>
                  </a:cubicBezTo>
                  <a:cubicBezTo>
                    <a:pt x="402" y="197"/>
                    <a:pt x="413" y="191"/>
                    <a:pt x="457" y="171"/>
                  </a:cubicBezTo>
                  <a:cubicBezTo>
                    <a:pt x="457" y="170"/>
                    <a:pt x="458" y="170"/>
                    <a:pt x="458" y="170"/>
                  </a:cubicBezTo>
                  <a:cubicBezTo>
                    <a:pt x="456" y="166"/>
                    <a:pt x="454" y="162"/>
                    <a:pt x="454" y="15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" name="Freeform 16"/>
            <p:cNvSpPr>
              <a:spLocks/>
            </p:cNvSpPr>
            <p:nvPr/>
          </p:nvSpPr>
          <p:spPr bwMode="auto">
            <a:xfrm>
              <a:off x="3811588" y="2027238"/>
              <a:ext cx="1247775" cy="590550"/>
            </a:xfrm>
            <a:custGeom>
              <a:avLst/>
              <a:gdLst>
                <a:gd name="T0" fmla="*/ 145 w 461"/>
                <a:gd name="T1" fmla="*/ 86 h 219"/>
                <a:gd name="T2" fmla="*/ 145 w 461"/>
                <a:gd name="T3" fmla="*/ 86 h 219"/>
                <a:gd name="T4" fmla="*/ 279 w 461"/>
                <a:gd name="T5" fmla="*/ 97 h 219"/>
                <a:gd name="T6" fmla="*/ 298 w 461"/>
                <a:gd name="T7" fmla="*/ 85 h 219"/>
                <a:gd name="T8" fmla="*/ 318 w 461"/>
                <a:gd name="T9" fmla="*/ 105 h 219"/>
                <a:gd name="T10" fmla="*/ 317 w 461"/>
                <a:gd name="T11" fmla="*/ 109 h 219"/>
                <a:gd name="T12" fmla="*/ 397 w 461"/>
                <a:gd name="T13" fmla="*/ 165 h 219"/>
                <a:gd name="T14" fmla="*/ 461 w 461"/>
                <a:gd name="T15" fmla="*/ 219 h 219"/>
                <a:gd name="T16" fmla="*/ 360 w 461"/>
                <a:gd name="T17" fmla="*/ 104 h 219"/>
                <a:gd name="T18" fmla="*/ 217 w 461"/>
                <a:gd name="T19" fmla="*/ 0 h 219"/>
                <a:gd name="T20" fmla="*/ 199 w 461"/>
                <a:gd name="T21" fmla="*/ 13 h 219"/>
                <a:gd name="T22" fmla="*/ 182 w 461"/>
                <a:gd name="T23" fmla="*/ 4 h 219"/>
                <a:gd name="T24" fmla="*/ 89 w 461"/>
                <a:gd name="T25" fmla="*/ 44 h 219"/>
                <a:gd name="T26" fmla="*/ 0 w 461"/>
                <a:gd name="T27" fmla="*/ 93 h 219"/>
                <a:gd name="T28" fmla="*/ 145 w 461"/>
                <a:gd name="T29" fmla="*/ 8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1" h="219">
                  <a:moveTo>
                    <a:pt x="145" y="86"/>
                  </a:moveTo>
                  <a:lnTo>
                    <a:pt x="145" y="86"/>
                  </a:lnTo>
                  <a:cubicBezTo>
                    <a:pt x="188" y="87"/>
                    <a:pt x="231" y="91"/>
                    <a:pt x="279" y="97"/>
                  </a:cubicBezTo>
                  <a:cubicBezTo>
                    <a:pt x="282" y="90"/>
                    <a:pt x="289" y="85"/>
                    <a:pt x="298" y="85"/>
                  </a:cubicBezTo>
                  <a:cubicBezTo>
                    <a:pt x="309" y="85"/>
                    <a:pt x="318" y="94"/>
                    <a:pt x="318" y="105"/>
                  </a:cubicBezTo>
                  <a:cubicBezTo>
                    <a:pt x="318" y="106"/>
                    <a:pt x="317" y="108"/>
                    <a:pt x="317" y="109"/>
                  </a:cubicBezTo>
                  <a:cubicBezTo>
                    <a:pt x="348" y="129"/>
                    <a:pt x="372" y="146"/>
                    <a:pt x="397" y="165"/>
                  </a:cubicBezTo>
                  <a:cubicBezTo>
                    <a:pt x="417" y="181"/>
                    <a:pt x="437" y="198"/>
                    <a:pt x="461" y="219"/>
                  </a:cubicBezTo>
                  <a:cubicBezTo>
                    <a:pt x="431" y="178"/>
                    <a:pt x="397" y="139"/>
                    <a:pt x="360" y="104"/>
                  </a:cubicBezTo>
                  <a:cubicBezTo>
                    <a:pt x="317" y="65"/>
                    <a:pt x="270" y="30"/>
                    <a:pt x="217" y="0"/>
                  </a:cubicBezTo>
                  <a:cubicBezTo>
                    <a:pt x="214" y="7"/>
                    <a:pt x="207" y="13"/>
                    <a:pt x="199" y="13"/>
                  </a:cubicBezTo>
                  <a:cubicBezTo>
                    <a:pt x="192" y="13"/>
                    <a:pt x="186" y="9"/>
                    <a:pt x="182" y="4"/>
                  </a:cubicBezTo>
                  <a:cubicBezTo>
                    <a:pt x="147" y="18"/>
                    <a:pt x="118" y="30"/>
                    <a:pt x="89" y="44"/>
                  </a:cubicBezTo>
                  <a:cubicBezTo>
                    <a:pt x="61" y="57"/>
                    <a:pt x="33" y="73"/>
                    <a:pt x="0" y="93"/>
                  </a:cubicBezTo>
                  <a:cubicBezTo>
                    <a:pt x="54" y="87"/>
                    <a:pt x="100" y="85"/>
                    <a:pt x="145" y="86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64876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60000"/>
            <a:ext cx="12192000" cy="720000"/>
          </a:xfrm>
          <a:prstGeom prst="rect">
            <a:avLst/>
          </a:prstGeom>
          <a:solidFill>
            <a:srgbClr val="7997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tIns="72000" rIns="72000" bIns="72000" rtlCol="0" anchor="ctr"/>
          <a:lstStyle/>
          <a:p>
            <a:pPr>
              <a:lnSpc>
                <a:spcPct val="140000"/>
              </a:lnSpc>
            </a:pPr>
            <a:r>
              <a:rPr lang="pt-BR" b="1" dirty="0">
                <a:solidFill>
                  <a:schemeClr val="bg1"/>
                </a:solidFill>
                <a:latin typeface="Arial"/>
                <a:cs typeface="Arial"/>
              </a:rPr>
              <a:t>SOLUÇÕES EM SEGURANÇA DA INFORMAÇÃO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44709" y="1379419"/>
            <a:ext cx="11302581" cy="277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soluções </a:t>
            </a:r>
            <a:r>
              <a:rPr lang="pt-B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Segurança da Informação da RNP são formadas por uma série de </a:t>
            </a:r>
            <a:r>
              <a:rPr lang="pt-BR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processos</a:t>
            </a:r>
            <a:r>
              <a:rPr lang="pt-B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metodologias</a:t>
            </a:r>
            <a:r>
              <a:rPr lang="pt-B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boas práticas </a:t>
            </a:r>
            <a:r>
              <a:rPr lang="pt-B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adotadas largamente pelo </a:t>
            </a:r>
            <a:r>
              <a:rPr lang="pt-BR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</a:t>
            </a:r>
            <a:r>
              <a:rPr lang="pt-B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torno do tema segurança da informação e que, na RNP, são tratadas como elementos para a prestação de </a:t>
            </a:r>
            <a:r>
              <a:rPr lang="pt-BR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 consultivos </a:t>
            </a:r>
            <a:r>
              <a:rPr lang="pt-B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junto de seus clientes e parceiros, por meio de </a:t>
            </a:r>
            <a:r>
              <a:rPr lang="pt-BR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projetos</a:t>
            </a:r>
            <a:r>
              <a:rPr lang="pt-B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podem fazer parte de um acordo de </a:t>
            </a:r>
            <a:r>
              <a:rPr lang="pt-BR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cooperação</a:t>
            </a:r>
            <a:r>
              <a:rPr lang="pt-B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pt-BR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contratados</a:t>
            </a:r>
            <a:r>
              <a:rPr lang="pt-B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modalidade de prestação de serviços.</a:t>
            </a:r>
            <a:endParaRPr lang="pt-BR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88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60000"/>
            <a:ext cx="12192000" cy="720000"/>
          </a:xfrm>
          <a:prstGeom prst="rect">
            <a:avLst/>
          </a:prstGeom>
          <a:solidFill>
            <a:srgbClr val="7997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tIns="72000" rIns="72000" bIns="72000" rtlCol="0" anchor="ctr"/>
          <a:lstStyle/>
          <a:p>
            <a:pPr>
              <a:lnSpc>
                <a:spcPct val="140000"/>
              </a:lnSpc>
            </a:pPr>
            <a:r>
              <a:rPr lang="pt-BR" b="1" dirty="0">
                <a:solidFill>
                  <a:schemeClr val="bg1"/>
                </a:solidFill>
                <a:latin typeface="Arial"/>
                <a:cs typeface="Arial"/>
              </a:rPr>
              <a:t>SOLUÇÕES EM SEGURANÇA DA INFORMAÇÃO</a:t>
            </a:r>
          </a:p>
        </p:txBody>
      </p:sp>
      <p:sp>
        <p:nvSpPr>
          <p:cNvPr id="6" name="Fluxograma: Processo Alternativo 5"/>
          <p:cNvSpPr/>
          <p:nvPr/>
        </p:nvSpPr>
        <p:spPr>
          <a:xfrm>
            <a:off x="2314094" y="3545623"/>
            <a:ext cx="7560000" cy="209563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40000"/>
              </a:lnSpc>
            </a:pPr>
            <a:endParaRPr lang="pt-BR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tângulo Arredondado 6"/>
          <p:cNvSpPr/>
          <p:nvPr/>
        </p:nvSpPr>
        <p:spPr>
          <a:xfrm>
            <a:off x="1514302" y="1681664"/>
            <a:ext cx="1637607" cy="1421476"/>
          </a:xfrm>
          <a:prstGeom prst="round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0" tIns="0" rIns="0" bIns="0" rtlCol="0" anchor="ctr"/>
          <a:lstStyle/>
          <a:p>
            <a:pPr algn="ctr">
              <a:lnSpc>
                <a:spcPct val="140000"/>
              </a:lnSpc>
            </a:pPr>
            <a:endParaRPr lang="pt-BR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rial"/>
            </a:endParaRPr>
          </a:p>
          <a:p>
            <a:pPr algn="ctr">
              <a:lnSpc>
                <a:spcPct val="140000"/>
              </a:lnSpc>
            </a:pPr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rial"/>
            </a:endParaRPr>
          </a:p>
          <a:p>
            <a:pPr algn="ctr">
              <a:lnSpc>
                <a:spcPct val="140000"/>
              </a:lnSpc>
            </a:pPr>
            <a:r>
              <a:rPr lang="pt-B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/>
              </a:rPr>
              <a:t>Atuação Preventiva</a:t>
            </a:r>
          </a:p>
        </p:txBody>
      </p:sp>
      <p:sp>
        <p:nvSpPr>
          <p:cNvPr id="8" name="Retângulo Arredondado 7"/>
          <p:cNvSpPr/>
          <p:nvPr/>
        </p:nvSpPr>
        <p:spPr>
          <a:xfrm>
            <a:off x="3395749" y="1681664"/>
            <a:ext cx="1637607" cy="1421476"/>
          </a:xfrm>
          <a:prstGeom prst="roundRect">
            <a:avLst/>
          </a:prstGeom>
          <a:solidFill>
            <a:schemeClr val="bg1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lIns="0" tIns="0" rIns="0" bIns="0" rtlCol="0" anchor="ctr"/>
          <a:lstStyle/>
          <a:p>
            <a:pPr algn="ctr">
              <a:lnSpc>
                <a:spcPct val="140000"/>
              </a:lnSpc>
            </a:pPr>
            <a:endParaRPr lang="pt-BR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rial"/>
            </a:endParaRPr>
          </a:p>
          <a:p>
            <a:pPr algn="ctr">
              <a:lnSpc>
                <a:spcPct val="140000"/>
              </a:lnSpc>
            </a:pPr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rial"/>
            </a:endParaRPr>
          </a:p>
          <a:p>
            <a:pPr algn="ctr">
              <a:lnSpc>
                <a:spcPct val="140000"/>
              </a:lnSpc>
            </a:pPr>
            <a:r>
              <a:rPr lang="pt-B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/>
              </a:rPr>
              <a:t>Abordagem Personalizada</a:t>
            </a:r>
          </a:p>
        </p:txBody>
      </p:sp>
      <p:sp>
        <p:nvSpPr>
          <p:cNvPr id="9" name="Retângulo Arredondado 8"/>
          <p:cNvSpPr/>
          <p:nvPr/>
        </p:nvSpPr>
        <p:spPr>
          <a:xfrm>
            <a:off x="5277196" y="1681664"/>
            <a:ext cx="1637607" cy="1421476"/>
          </a:xfrm>
          <a:prstGeom prst="roundRect">
            <a:avLst/>
          </a:prstGeom>
          <a:solidFill>
            <a:schemeClr val="bg1"/>
          </a:solidFill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lIns="0" tIns="0" rIns="0" bIns="0" rtlCol="0" anchor="ctr"/>
          <a:lstStyle/>
          <a:p>
            <a:pPr algn="ctr">
              <a:lnSpc>
                <a:spcPct val="140000"/>
              </a:lnSpc>
            </a:pPr>
            <a:endParaRPr lang="pt-BR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rial"/>
            </a:endParaRPr>
          </a:p>
          <a:p>
            <a:pPr algn="ctr">
              <a:lnSpc>
                <a:spcPct val="140000"/>
              </a:lnSpc>
            </a:pPr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rial"/>
            </a:endParaRPr>
          </a:p>
          <a:p>
            <a:pPr algn="ctr">
              <a:lnSpc>
                <a:spcPct val="140000"/>
              </a:lnSpc>
            </a:pPr>
            <a:r>
              <a:rPr lang="pt-B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/>
              </a:rPr>
              <a:t>Experiência Reconhecida</a:t>
            </a:r>
          </a:p>
        </p:txBody>
      </p:sp>
      <p:sp>
        <p:nvSpPr>
          <p:cNvPr id="10" name="Retângulo Arredondado 9"/>
          <p:cNvSpPr/>
          <p:nvPr/>
        </p:nvSpPr>
        <p:spPr>
          <a:xfrm>
            <a:off x="7158643" y="1681664"/>
            <a:ext cx="1637607" cy="142147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ct val="140000"/>
              </a:lnSpc>
            </a:pPr>
            <a:endParaRPr lang="pt-BR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rial"/>
            </a:endParaRPr>
          </a:p>
          <a:p>
            <a:pPr algn="ctr">
              <a:lnSpc>
                <a:spcPct val="140000"/>
              </a:lnSpc>
            </a:pPr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rial"/>
            </a:endParaRPr>
          </a:p>
          <a:p>
            <a:pPr algn="ctr">
              <a:lnSpc>
                <a:spcPct val="140000"/>
              </a:lnSpc>
            </a:pPr>
            <a:r>
              <a:rPr lang="pt-B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/>
              </a:rPr>
              <a:t>Excelência de Atuação</a:t>
            </a:r>
          </a:p>
        </p:txBody>
      </p:sp>
      <p:sp>
        <p:nvSpPr>
          <p:cNvPr id="11" name="Retângulo Arredondado 10"/>
          <p:cNvSpPr/>
          <p:nvPr/>
        </p:nvSpPr>
        <p:spPr>
          <a:xfrm>
            <a:off x="9040090" y="1681664"/>
            <a:ext cx="1637607" cy="14214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ct val="140000"/>
              </a:lnSpc>
            </a:pPr>
            <a:endParaRPr lang="pt-BR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rial"/>
            </a:endParaRPr>
          </a:p>
          <a:p>
            <a:pPr algn="ctr">
              <a:lnSpc>
                <a:spcPct val="140000"/>
              </a:lnSpc>
            </a:pPr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rial"/>
            </a:endParaRPr>
          </a:p>
          <a:p>
            <a:pPr algn="ctr">
              <a:lnSpc>
                <a:spcPct val="140000"/>
              </a:lnSpc>
            </a:pPr>
            <a:r>
              <a:rPr lang="pt-B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/>
              </a:rPr>
              <a:t>Consultoria Proativa</a:t>
            </a:r>
          </a:p>
        </p:txBody>
      </p:sp>
      <p:sp>
        <p:nvSpPr>
          <p:cNvPr id="12" name="Fluxograma: Conector 11"/>
          <p:cNvSpPr/>
          <p:nvPr/>
        </p:nvSpPr>
        <p:spPr>
          <a:xfrm>
            <a:off x="2226841" y="3541036"/>
            <a:ext cx="216000" cy="2160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40000"/>
              </a:lnSpc>
            </a:pPr>
            <a:endParaRPr lang="pt-BR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640550" y="3892396"/>
            <a:ext cx="5006499" cy="43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Consultoria em Segurança da Informação 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RNP</a:t>
            </a:r>
          </a:p>
        </p:txBody>
      </p:sp>
      <p:sp>
        <p:nvSpPr>
          <p:cNvPr id="5" name="Pentágono 4"/>
          <p:cNvSpPr/>
          <p:nvPr/>
        </p:nvSpPr>
        <p:spPr>
          <a:xfrm rot="5400000">
            <a:off x="2184515" y="3033562"/>
            <a:ext cx="297181" cy="430099"/>
          </a:xfrm>
          <a:prstGeom prst="homePlate">
            <a:avLst>
              <a:gd name="adj" fmla="val 96154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0" tIns="180000" rIns="180000" bIns="180000" rtlCol="0" anchor="ctr"/>
          <a:lstStyle/>
          <a:p>
            <a:pPr algn="ctr">
              <a:lnSpc>
                <a:spcPct val="140000"/>
              </a:lnSpc>
            </a:pPr>
            <a:endParaRPr lang="pt-BR" sz="1600" dirty="0" err="1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Pentágono 16"/>
          <p:cNvSpPr/>
          <p:nvPr/>
        </p:nvSpPr>
        <p:spPr>
          <a:xfrm rot="5400000">
            <a:off x="4065961" y="3038336"/>
            <a:ext cx="297181" cy="430099"/>
          </a:xfrm>
          <a:prstGeom prst="homePlate">
            <a:avLst>
              <a:gd name="adj" fmla="val 96154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0" tIns="180000" rIns="180000" bIns="180000" rtlCol="0" anchor="ctr"/>
          <a:lstStyle/>
          <a:p>
            <a:pPr algn="ctr">
              <a:lnSpc>
                <a:spcPct val="140000"/>
              </a:lnSpc>
            </a:pPr>
            <a:endParaRPr lang="pt-BR" sz="1600" dirty="0" err="1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Pentágono 17"/>
          <p:cNvSpPr/>
          <p:nvPr/>
        </p:nvSpPr>
        <p:spPr>
          <a:xfrm rot="5400000">
            <a:off x="5945505" y="3039072"/>
            <a:ext cx="297181" cy="430099"/>
          </a:xfrm>
          <a:prstGeom prst="homePlate">
            <a:avLst>
              <a:gd name="adj" fmla="val 96154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0" tIns="180000" rIns="180000" bIns="180000" rtlCol="0" anchor="ctr"/>
          <a:lstStyle/>
          <a:p>
            <a:pPr algn="ctr">
              <a:lnSpc>
                <a:spcPct val="140000"/>
              </a:lnSpc>
            </a:pPr>
            <a:endParaRPr lang="pt-BR" sz="1600" dirty="0" err="1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Pentágono 18"/>
          <p:cNvSpPr/>
          <p:nvPr/>
        </p:nvSpPr>
        <p:spPr>
          <a:xfrm rot="5400000">
            <a:off x="7828855" y="3033560"/>
            <a:ext cx="297181" cy="430099"/>
          </a:xfrm>
          <a:prstGeom prst="homePlate">
            <a:avLst>
              <a:gd name="adj" fmla="val 96154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0" tIns="180000" rIns="180000" bIns="180000" rtlCol="0" anchor="ctr"/>
          <a:lstStyle/>
          <a:p>
            <a:pPr algn="ctr">
              <a:lnSpc>
                <a:spcPct val="140000"/>
              </a:lnSpc>
            </a:pPr>
            <a:endParaRPr lang="pt-BR" sz="1600" dirty="0" err="1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Pentágono 19"/>
          <p:cNvSpPr/>
          <p:nvPr/>
        </p:nvSpPr>
        <p:spPr>
          <a:xfrm rot="5400000">
            <a:off x="9710302" y="3033561"/>
            <a:ext cx="297181" cy="430099"/>
          </a:xfrm>
          <a:prstGeom prst="homePlate">
            <a:avLst>
              <a:gd name="adj" fmla="val 96154"/>
            </a:avLst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0" tIns="180000" rIns="180000" bIns="180000" rtlCol="0" anchor="ctr"/>
          <a:lstStyle/>
          <a:p>
            <a:pPr algn="ctr">
              <a:lnSpc>
                <a:spcPct val="140000"/>
              </a:lnSpc>
            </a:pPr>
            <a:endParaRPr lang="pt-BR" sz="1600" dirty="0" err="1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Fluxograma: Conector 20"/>
          <p:cNvSpPr/>
          <p:nvPr/>
        </p:nvSpPr>
        <p:spPr>
          <a:xfrm>
            <a:off x="4102743" y="3539186"/>
            <a:ext cx="216000" cy="216000"/>
          </a:xfrm>
          <a:prstGeom prst="flowChartConnector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40000"/>
              </a:lnSpc>
            </a:pPr>
            <a:endParaRPr lang="pt-BR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Fluxograma: Conector 21"/>
          <p:cNvSpPr/>
          <p:nvPr/>
        </p:nvSpPr>
        <p:spPr>
          <a:xfrm>
            <a:off x="5986094" y="3542814"/>
            <a:ext cx="216000" cy="216000"/>
          </a:xfrm>
          <a:prstGeom prst="flowChartConnector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40000"/>
              </a:lnSpc>
            </a:pPr>
            <a:endParaRPr lang="pt-BR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3" name="Fluxograma: Conector 22"/>
          <p:cNvSpPr/>
          <p:nvPr/>
        </p:nvSpPr>
        <p:spPr>
          <a:xfrm>
            <a:off x="7869445" y="3540111"/>
            <a:ext cx="216000" cy="216000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40000"/>
              </a:lnSpc>
            </a:pPr>
            <a:endParaRPr lang="pt-BR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4" name="Fluxograma: Conector 23"/>
          <p:cNvSpPr/>
          <p:nvPr/>
        </p:nvSpPr>
        <p:spPr>
          <a:xfrm>
            <a:off x="9750892" y="3539186"/>
            <a:ext cx="216000" cy="216000"/>
          </a:xfrm>
          <a:prstGeom prst="flowChartConnector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40000"/>
              </a:lnSpc>
            </a:pPr>
            <a:endParaRPr lang="pt-BR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6" name="Retângulo Arredondado 25"/>
          <p:cNvSpPr/>
          <p:nvPr/>
        </p:nvSpPr>
        <p:spPr>
          <a:xfrm>
            <a:off x="1514302" y="4521496"/>
            <a:ext cx="1635702" cy="1816919"/>
          </a:xfrm>
          <a:prstGeom prst="round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pt-B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Nós implementamos sempre o que há de melhor em termos de medidas preventivas de segurança!</a:t>
            </a:r>
          </a:p>
        </p:txBody>
      </p:sp>
      <p:sp>
        <p:nvSpPr>
          <p:cNvPr id="29" name="Retângulo Arredondado 28"/>
          <p:cNvSpPr/>
          <p:nvPr/>
        </p:nvSpPr>
        <p:spPr>
          <a:xfrm>
            <a:off x="3392892" y="4521495"/>
            <a:ext cx="1635702" cy="1816919"/>
          </a:xfrm>
          <a:prstGeom prst="round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pt-B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Nós colocamos o cliente no centro de tudo o que fazemos, proporcionando uma experiência 100% customizada!</a:t>
            </a:r>
          </a:p>
        </p:txBody>
      </p:sp>
      <p:sp>
        <p:nvSpPr>
          <p:cNvPr id="30" name="Retângulo Arredondado 29"/>
          <p:cNvSpPr/>
          <p:nvPr/>
        </p:nvSpPr>
        <p:spPr>
          <a:xfrm>
            <a:off x="5279101" y="4521495"/>
            <a:ext cx="1635702" cy="1816919"/>
          </a:xfrm>
          <a:prstGeom prst="round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pt-B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Baseado em nossa experiência, nós desenvolvemos ações de rápida implementação!</a:t>
            </a:r>
          </a:p>
        </p:txBody>
      </p:sp>
      <p:sp>
        <p:nvSpPr>
          <p:cNvPr id="31" name="Retângulo Arredondado 30"/>
          <p:cNvSpPr/>
          <p:nvPr/>
        </p:nvSpPr>
        <p:spPr>
          <a:xfrm>
            <a:off x="7158643" y="4521494"/>
            <a:ext cx="1635702" cy="1816919"/>
          </a:xfrm>
          <a:prstGeom prst="round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pt-B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Nós somos movidos pelo sucesso e pelos resultados positivos obtidos junto de nossos cliente!</a:t>
            </a:r>
          </a:p>
        </p:txBody>
      </p:sp>
      <p:sp>
        <p:nvSpPr>
          <p:cNvPr id="32" name="Retângulo Arredondado 31"/>
          <p:cNvSpPr/>
          <p:nvPr/>
        </p:nvSpPr>
        <p:spPr>
          <a:xfrm>
            <a:off x="9037233" y="4521494"/>
            <a:ext cx="1635702" cy="1816919"/>
          </a:xfrm>
          <a:prstGeom prst="round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pt-B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Consultoria voltada à implementação eficaz da segurança em todas as suas camadas!</a:t>
            </a:r>
          </a:p>
        </p:txBody>
      </p:sp>
      <p:pic>
        <p:nvPicPr>
          <p:cNvPr id="36" name="Imagem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391" y="1724187"/>
            <a:ext cx="609524" cy="609524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981" y="1724187"/>
            <a:ext cx="609524" cy="609524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332" y="1724187"/>
            <a:ext cx="609524" cy="609524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732" y="1724185"/>
            <a:ext cx="609524" cy="609524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322" y="1724185"/>
            <a:ext cx="609524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60000"/>
            <a:ext cx="12192000" cy="720000"/>
          </a:xfrm>
          <a:prstGeom prst="rect">
            <a:avLst/>
          </a:prstGeom>
          <a:solidFill>
            <a:srgbClr val="7997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tIns="72000" rIns="72000" bIns="72000" rtlCol="0" anchor="ctr"/>
          <a:lstStyle/>
          <a:p>
            <a:pPr>
              <a:lnSpc>
                <a:spcPct val="140000"/>
              </a:lnSpc>
            </a:pPr>
            <a:r>
              <a:rPr lang="pt-BR" b="1" dirty="0" smtClean="0">
                <a:solidFill>
                  <a:schemeClr val="bg1"/>
                </a:solidFill>
                <a:latin typeface="Arial"/>
                <a:cs typeface="Arial"/>
              </a:rPr>
              <a:t>SOLUÇÕES EM SEGURANÇA DA INFORMAÇÃO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5468800" y="1644678"/>
            <a:ext cx="6528640" cy="570944"/>
            <a:chOff x="5468800" y="1644678"/>
            <a:chExt cx="6528640" cy="570944"/>
          </a:xfrm>
        </p:grpSpPr>
        <p:sp>
          <p:nvSpPr>
            <p:cNvPr id="3" name="CaixaDeTexto 2"/>
            <p:cNvSpPr txBox="1"/>
            <p:nvPr/>
          </p:nvSpPr>
          <p:spPr>
            <a:xfrm>
              <a:off x="5697440" y="1647811"/>
              <a:ext cx="6300000" cy="567811"/>
            </a:xfrm>
            <a:prstGeom prst="rect">
              <a:avLst/>
            </a:prstGeom>
            <a:solidFill>
              <a:schemeClr val="tx2">
                <a:alpha val="15000"/>
              </a:schemeClr>
            </a:solidFill>
          </p:spPr>
          <p:txBody>
            <a:bodyPr wrap="square" lIns="144000" tIns="144000" rIns="144000" bIns="144000" rtlCol="0" anchor="ctr" anchorCtr="0">
              <a:spAutoFit/>
            </a:bodyPr>
            <a:lstStyle/>
            <a:p>
              <a:r>
                <a:rPr lang="pt-BR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Baseadas na família ABNT ISO/IEC 27000 e DSIC</a:t>
              </a:r>
              <a:endParaRPr lang="pt-B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5468800" y="1644678"/>
              <a:ext cx="180000" cy="567811"/>
            </a:xfrm>
            <a:prstGeom prst="rect">
              <a:avLst/>
            </a:prstGeom>
            <a:solidFill>
              <a:srgbClr val="243968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algn="ctr">
                <a:lnSpc>
                  <a:spcPct val="140000"/>
                </a:lnSpc>
              </a:pPr>
              <a:r>
                <a:rPr lang="pt-BR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5" name="Agrupar 4"/>
          <p:cNvGrpSpPr/>
          <p:nvPr/>
        </p:nvGrpSpPr>
        <p:grpSpPr>
          <a:xfrm>
            <a:off x="5469690" y="2309768"/>
            <a:ext cx="6527750" cy="570945"/>
            <a:chOff x="5469690" y="2309768"/>
            <a:chExt cx="6527750" cy="570945"/>
          </a:xfrm>
        </p:grpSpPr>
        <p:sp>
          <p:nvSpPr>
            <p:cNvPr id="7" name="CaixaDeTexto 6"/>
            <p:cNvSpPr txBox="1"/>
            <p:nvPr/>
          </p:nvSpPr>
          <p:spPr>
            <a:xfrm>
              <a:off x="5697440" y="2312902"/>
              <a:ext cx="6300000" cy="567811"/>
            </a:xfrm>
            <a:prstGeom prst="rect">
              <a:avLst/>
            </a:prstGeom>
            <a:solidFill>
              <a:schemeClr val="tx2">
                <a:alpha val="15000"/>
              </a:schemeClr>
            </a:solidFill>
          </p:spPr>
          <p:txBody>
            <a:bodyPr wrap="square" lIns="144000" tIns="144000" rIns="144000" bIns="144000" rtlCol="0" anchor="ctr" anchorCtr="0">
              <a:spAutoFit/>
            </a:bodyPr>
            <a:lstStyle/>
            <a:p>
              <a:r>
                <a:rPr lang="pt-BR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Pautadas pelas melhores práticas do </a:t>
              </a:r>
              <a:r>
                <a:rPr lang="pt-BR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mercado</a:t>
              </a:r>
              <a:endParaRPr lang="pt-B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5469690" y="2309768"/>
              <a:ext cx="180000" cy="567811"/>
            </a:xfrm>
            <a:prstGeom prst="rect">
              <a:avLst/>
            </a:prstGeom>
            <a:solidFill>
              <a:srgbClr val="243968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algn="ctr">
                <a:lnSpc>
                  <a:spcPct val="140000"/>
                </a:lnSpc>
              </a:pPr>
              <a:r>
                <a:rPr lang="pt-BR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38" name="Agrupar 37"/>
          <p:cNvGrpSpPr/>
          <p:nvPr/>
        </p:nvGrpSpPr>
        <p:grpSpPr>
          <a:xfrm>
            <a:off x="5469690" y="2977993"/>
            <a:ext cx="6527750" cy="570944"/>
            <a:chOff x="5469690" y="2977993"/>
            <a:chExt cx="6527750" cy="570944"/>
          </a:xfrm>
        </p:grpSpPr>
        <p:sp>
          <p:nvSpPr>
            <p:cNvPr id="8" name="CaixaDeTexto 7"/>
            <p:cNvSpPr txBox="1"/>
            <p:nvPr/>
          </p:nvSpPr>
          <p:spPr>
            <a:xfrm>
              <a:off x="5697440" y="2977993"/>
              <a:ext cx="6300000" cy="567811"/>
            </a:xfrm>
            <a:prstGeom prst="rect">
              <a:avLst/>
            </a:prstGeom>
            <a:solidFill>
              <a:schemeClr val="tx2">
                <a:alpha val="15000"/>
              </a:schemeClr>
            </a:solidFill>
          </p:spPr>
          <p:txBody>
            <a:bodyPr wrap="square" lIns="144000" tIns="144000" rIns="144000" bIns="144000" rtlCol="0" anchor="ctr" anchorCtr="0">
              <a:spAutoFit/>
            </a:bodyPr>
            <a:lstStyle/>
            <a:p>
              <a:r>
                <a:rPr lang="pt-BR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Direcionadas pela visão estratégica do cliente</a:t>
              </a:r>
              <a:endParaRPr lang="pt-B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5469690" y="2981126"/>
              <a:ext cx="180000" cy="567811"/>
            </a:xfrm>
            <a:prstGeom prst="rect">
              <a:avLst/>
            </a:prstGeom>
            <a:solidFill>
              <a:srgbClr val="243968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algn="ctr">
                <a:lnSpc>
                  <a:spcPct val="140000"/>
                </a:lnSpc>
              </a:pPr>
              <a:r>
                <a:rPr lang="pt-BR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39" name="Agrupar 38"/>
          <p:cNvGrpSpPr/>
          <p:nvPr/>
        </p:nvGrpSpPr>
        <p:grpSpPr>
          <a:xfrm>
            <a:off x="5470657" y="3647180"/>
            <a:ext cx="6526783" cy="571904"/>
            <a:chOff x="5470657" y="3647180"/>
            <a:chExt cx="6526783" cy="571904"/>
          </a:xfrm>
        </p:grpSpPr>
        <p:sp>
          <p:nvSpPr>
            <p:cNvPr id="9" name="CaixaDeTexto 8"/>
            <p:cNvSpPr txBox="1"/>
            <p:nvPr/>
          </p:nvSpPr>
          <p:spPr>
            <a:xfrm>
              <a:off x="5697440" y="3647180"/>
              <a:ext cx="6300000" cy="567811"/>
            </a:xfrm>
            <a:prstGeom prst="rect">
              <a:avLst/>
            </a:prstGeom>
            <a:solidFill>
              <a:schemeClr val="tx2">
                <a:alpha val="15000"/>
              </a:schemeClr>
            </a:solidFill>
          </p:spPr>
          <p:txBody>
            <a:bodyPr wrap="square" lIns="144000" tIns="144000" rIns="144000" bIns="144000" rtlCol="0" anchor="ctr" anchorCtr="0">
              <a:spAutoFit/>
            </a:bodyPr>
            <a:lstStyle/>
            <a:p>
              <a:r>
                <a:rPr lang="pt-BR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Voltadas à otimização de </a:t>
              </a:r>
              <a:r>
                <a:rPr lang="pt-BR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recursos internos</a:t>
              </a:r>
              <a:endParaRPr lang="pt-B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5470657" y="3651273"/>
              <a:ext cx="180000" cy="567811"/>
            </a:xfrm>
            <a:prstGeom prst="rect">
              <a:avLst/>
            </a:prstGeom>
            <a:solidFill>
              <a:srgbClr val="243968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algn="ctr">
                <a:lnSpc>
                  <a:spcPct val="140000"/>
                </a:lnSpc>
              </a:pPr>
              <a:r>
                <a:rPr lang="pt-BR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4</a:t>
              </a:r>
            </a:p>
          </p:txBody>
        </p:sp>
      </p:grpSp>
      <p:sp>
        <p:nvSpPr>
          <p:cNvPr id="25" name="Retângulo 24"/>
          <p:cNvSpPr/>
          <p:nvPr/>
        </p:nvSpPr>
        <p:spPr>
          <a:xfrm>
            <a:off x="0" y="1080000"/>
            <a:ext cx="5468800" cy="5298548"/>
          </a:xfrm>
          <a:prstGeom prst="rect">
            <a:avLst/>
          </a:prstGeom>
          <a:blipFill dpi="0" rotWithShape="1">
            <a:blip r:embed="rId3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40000" tIns="180000" rIns="180000" bIns="180000" rtlCol="0" anchor="ctr"/>
          <a:lstStyle/>
          <a:p>
            <a:pPr algn="ctr">
              <a:lnSpc>
                <a:spcPct val="140000"/>
              </a:lnSpc>
            </a:pPr>
            <a:endParaRPr lang="pt-BR" sz="1600" dirty="0" err="1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26" name="Agrupar 25"/>
          <p:cNvGrpSpPr/>
          <p:nvPr/>
        </p:nvGrpSpPr>
        <p:grpSpPr>
          <a:xfrm>
            <a:off x="5470657" y="4326481"/>
            <a:ext cx="6526783" cy="571904"/>
            <a:chOff x="5470657" y="4326481"/>
            <a:chExt cx="6526783" cy="571904"/>
          </a:xfrm>
        </p:grpSpPr>
        <p:sp>
          <p:nvSpPr>
            <p:cNvPr id="27" name="CaixaDeTexto 26"/>
            <p:cNvSpPr txBox="1"/>
            <p:nvPr/>
          </p:nvSpPr>
          <p:spPr>
            <a:xfrm>
              <a:off x="5697440" y="4326481"/>
              <a:ext cx="6300000" cy="567811"/>
            </a:xfrm>
            <a:prstGeom prst="rect">
              <a:avLst/>
            </a:prstGeom>
            <a:solidFill>
              <a:schemeClr val="tx2">
                <a:alpha val="15000"/>
              </a:schemeClr>
            </a:solidFill>
          </p:spPr>
          <p:txBody>
            <a:bodyPr wrap="square" lIns="144000" tIns="144000" rIns="144000" bIns="144000" rtlCol="0" anchor="ctr" anchorCtr="0">
              <a:spAutoFit/>
            </a:bodyPr>
            <a:lstStyle/>
            <a:p>
              <a:r>
                <a:rPr lang="pt-BR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Modeladas com </a:t>
              </a:r>
              <a:r>
                <a:rPr lang="pt-BR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base em processos estruturantes</a:t>
              </a:r>
              <a:endParaRPr lang="pt-B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5470657" y="4330574"/>
              <a:ext cx="180000" cy="567811"/>
            </a:xfrm>
            <a:prstGeom prst="rect">
              <a:avLst/>
            </a:prstGeom>
            <a:solidFill>
              <a:srgbClr val="243968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algn="ctr">
                <a:lnSpc>
                  <a:spcPct val="140000"/>
                </a:lnSpc>
              </a:pPr>
              <a:r>
                <a:rPr lang="pt-BR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5</a:t>
              </a:r>
            </a:p>
          </p:txBody>
        </p:sp>
      </p:grpSp>
      <p:grpSp>
        <p:nvGrpSpPr>
          <p:cNvPr id="29" name="Agrupar 28"/>
          <p:cNvGrpSpPr/>
          <p:nvPr/>
        </p:nvGrpSpPr>
        <p:grpSpPr>
          <a:xfrm>
            <a:off x="5470657" y="5000667"/>
            <a:ext cx="6526783" cy="571904"/>
            <a:chOff x="5470657" y="5000667"/>
            <a:chExt cx="6526783" cy="571904"/>
          </a:xfrm>
        </p:grpSpPr>
        <p:sp>
          <p:nvSpPr>
            <p:cNvPr id="30" name="CaixaDeTexto 29"/>
            <p:cNvSpPr txBox="1"/>
            <p:nvPr/>
          </p:nvSpPr>
          <p:spPr>
            <a:xfrm>
              <a:off x="5697440" y="5000667"/>
              <a:ext cx="6300000" cy="567811"/>
            </a:xfrm>
            <a:prstGeom prst="rect">
              <a:avLst/>
            </a:prstGeom>
            <a:solidFill>
              <a:schemeClr val="tx2">
                <a:alpha val="15000"/>
              </a:schemeClr>
            </a:solidFill>
          </p:spPr>
          <p:txBody>
            <a:bodyPr wrap="square" lIns="144000" tIns="144000" rIns="144000" bIns="144000" rtlCol="0" anchor="ctr" anchorCtr="0">
              <a:spAutoFit/>
            </a:bodyPr>
            <a:lstStyle/>
            <a:p>
              <a:r>
                <a:rPr lang="pt-BR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Entregues </a:t>
              </a:r>
              <a:r>
                <a:rPr lang="pt-BR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 foco no MVP</a:t>
              </a:r>
              <a:endParaRPr lang="pt-B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5470657" y="5004760"/>
              <a:ext cx="180000" cy="567811"/>
            </a:xfrm>
            <a:prstGeom prst="rect">
              <a:avLst/>
            </a:prstGeom>
            <a:solidFill>
              <a:srgbClr val="243968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algn="ctr">
                <a:lnSpc>
                  <a:spcPct val="140000"/>
                </a:lnSpc>
              </a:pPr>
              <a:r>
                <a:rPr lang="pt-BR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6</a:t>
              </a:r>
            </a:p>
          </p:txBody>
        </p:sp>
      </p:grpSp>
      <p:sp>
        <p:nvSpPr>
          <p:cNvPr id="32" name="Retângulo 31"/>
          <p:cNvSpPr/>
          <p:nvPr/>
        </p:nvSpPr>
        <p:spPr>
          <a:xfrm>
            <a:off x="5697440" y="2140489"/>
            <a:ext cx="6300000" cy="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0" tIns="180000" rIns="180000" bIns="180000" rtlCol="0" anchor="ctr"/>
          <a:lstStyle/>
          <a:p>
            <a:pPr algn="ctr">
              <a:lnSpc>
                <a:spcPct val="140000"/>
              </a:lnSpc>
            </a:pPr>
            <a:endParaRPr lang="pt-BR" sz="1600" dirty="0" err="1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5697440" y="2805579"/>
            <a:ext cx="6300000" cy="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0" tIns="180000" rIns="180000" bIns="180000" rtlCol="0" anchor="ctr"/>
          <a:lstStyle/>
          <a:p>
            <a:pPr algn="ctr">
              <a:lnSpc>
                <a:spcPct val="140000"/>
              </a:lnSpc>
            </a:pPr>
            <a:endParaRPr lang="pt-BR" sz="1600" dirty="0" err="1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5697440" y="3473804"/>
            <a:ext cx="6300000" cy="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0" tIns="180000" rIns="180000" bIns="180000" rtlCol="0" anchor="ctr"/>
          <a:lstStyle/>
          <a:p>
            <a:pPr algn="ctr">
              <a:lnSpc>
                <a:spcPct val="140000"/>
              </a:lnSpc>
            </a:pPr>
            <a:endParaRPr lang="pt-BR" sz="1600" dirty="0" err="1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5697440" y="4143095"/>
            <a:ext cx="6300000" cy="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0" tIns="180000" rIns="180000" bIns="180000" rtlCol="0" anchor="ctr"/>
          <a:lstStyle/>
          <a:p>
            <a:pPr algn="ctr">
              <a:lnSpc>
                <a:spcPct val="140000"/>
              </a:lnSpc>
            </a:pPr>
            <a:endParaRPr lang="pt-BR" sz="1600" dirty="0" err="1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5697440" y="4822958"/>
            <a:ext cx="6300000" cy="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0" tIns="180000" rIns="180000" bIns="180000" rtlCol="0" anchor="ctr"/>
          <a:lstStyle/>
          <a:p>
            <a:pPr algn="ctr">
              <a:lnSpc>
                <a:spcPct val="140000"/>
              </a:lnSpc>
            </a:pPr>
            <a:endParaRPr lang="pt-BR" sz="1600" dirty="0" err="1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5697440" y="5491464"/>
            <a:ext cx="6300000" cy="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0" tIns="180000" rIns="180000" bIns="180000" rtlCol="0" anchor="ctr"/>
          <a:lstStyle/>
          <a:p>
            <a:pPr algn="ctr">
              <a:lnSpc>
                <a:spcPct val="140000"/>
              </a:lnSpc>
            </a:pPr>
            <a:endParaRPr lang="pt-BR" sz="1600" dirty="0" err="1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38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60000"/>
            <a:ext cx="12192000" cy="720000"/>
          </a:xfrm>
          <a:prstGeom prst="rect">
            <a:avLst/>
          </a:prstGeom>
          <a:solidFill>
            <a:srgbClr val="7997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SOLUÇÕES EM SEGURANÇA DA INFORMAÇÃO</a:t>
            </a:r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940" y="1388226"/>
            <a:ext cx="3555421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CaixaDeTexto 43"/>
          <p:cNvSpPr txBox="1"/>
          <p:nvPr/>
        </p:nvSpPr>
        <p:spPr>
          <a:xfrm>
            <a:off x="337336" y="1388226"/>
            <a:ext cx="70967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Nosso portfólio contempla soluções para ajuda-lo a saber onde </a:t>
            </a: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você está</a:t>
            </a: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para onde </a:t>
            </a: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 ir</a:t>
            </a: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o que fazer para </a:t>
            </a: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chegar lá</a:t>
            </a: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Análise e diagnóstico do sistema de gestão de segurança;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Criação e revisão de políticas e normas de segurança;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Implementação do comitê de segurança da informação;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Implementação do processo de classificação de</a:t>
            </a:r>
            <a:r>
              <a:rPr kumimoji="0" lang="pt-BR" sz="1600" b="0" i="0" u="none" strike="noStrike" kern="1200" cap="none" spc="0" normalizeH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dados</a:t>
            </a: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Suporte em diligências e auditorias externas (TCU/CGU);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Implementação do processo de gestão de riscos;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Estruturação da equipe de tratamento de incidentes;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Gerenciamento de vulnerabilidades técnicas;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Conscientização de usuários.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Estes são alguns exemplos do que podemos fazer por você hoje mesmo!</a:t>
            </a:r>
          </a:p>
        </p:txBody>
      </p:sp>
    </p:spTree>
    <p:extLst>
      <p:ext uri="{BB962C8B-B14F-4D97-AF65-F5344CB8AC3E}">
        <p14:creationId xmlns:p14="http://schemas.microsoft.com/office/powerpoint/2010/main" val="145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57511" y="2509838"/>
            <a:ext cx="11160000" cy="1838325"/>
          </a:xfrm>
          <a:prstGeom prst="rect">
            <a:avLst/>
          </a:prstGeom>
          <a:solidFill>
            <a:srgbClr val="7997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pt-BR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SERVIÇOS AVANÇADOS</a:t>
            </a:r>
            <a:endParaRPr lang="pt-BR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9969661" y="2510076"/>
            <a:ext cx="1847850" cy="1838087"/>
            <a:chOff x="3189288" y="1647826"/>
            <a:chExt cx="2103437" cy="2092324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983038" y="3325813"/>
              <a:ext cx="304800" cy="220662"/>
            </a:xfrm>
            <a:custGeom>
              <a:avLst/>
              <a:gdLst>
                <a:gd name="T0" fmla="*/ 0 w 113"/>
                <a:gd name="T1" fmla="*/ 77 h 82"/>
                <a:gd name="T2" fmla="*/ 0 w 113"/>
                <a:gd name="T3" fmla="*/ 77 h 82"/>
                <a:gd name="T4" fmla="*/ 2 w 113"/>
                <a:gd name="T5" fmla="*/ 82 h 82"/>
                <a:gd name="T6" fmla="*/ 68 w 113"/>
                <a:gd name="T7" fmla="*/ 71 h 82"/>
                <a:gd name="T8" fmla="*/ 112 w 113"/>
                <a:gd name="T9" fmla="*/ 62 h 82"/>
                <a:gd name="T10" fmla="*/ 111 w 113"/>
                <a:gd name="T11" fmla="*/ 56 h 82"/>
                <a:gd name="T12" fmla="*/ 113 w 113"/>
                <a:gd name="T13" fmla="*/ 49 h 82"/>
                <a:gd name="T14" fmla="*/ 47 w 113"/>
                <a:gd name="T15" fmla="*/ 0 h 82"/>
                <a:gd name="T16" fmla="*/ 0 w 113"/>
                <a:gd name="T17" fmla="*/ 7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82">
                  <a:moveTo>
                    <a:pt x="0" y="77"/>
                  </a:moveTo>
                  <a:lnTo>
                    <a:pt x="0" y="77"/>
                  </a:lnTo>
                  <a:cubicBezTo>
                    <a:pt x="1" y="79"/>
                    <a:pt x="2" y="80"/>
                    <a:pt x="2" y="82"/>
                  </a:cubicBezTo>
                  <a:cubicBezTo>
                    <a:pt x="29" y="78"/>
                    <a:pt x="50" y="75"/>
                    <a:pt x="68" y="71"/>
                  </a:cubicBezTo>
                  <a:cubicBezTo>
                    <a:pt x="83" y="69"/>
                    <a:pt x="97" y="66"/>
                    <a:pt x="112" y="62"/>
                  </a:cubicBezTo>
                  <a:cubicBezTo>
                    <a:pt x="112" y="60"/>
                    <a:pt x="111" y="58"/>
                    <a:pt x="111" y="56"/>
                  </a:cubicBezTo>
                  <a:cubicBezTo>
                    <a:pt x="111" y="53"/>
                    <a:pt x="112" y="51"/>
                    <a:pt x="113" y="49"/>
                  </a:cubicBezTo>
                  <a:cubicBezTo>
                    <a:pt x="90" y="34"/>
                    <a:pt x="68" y="18"/>
                    <a:pt x="47" y="0"/>
                  </a:cubicBezTo>
                  <a:cubicBezTo>
                    <a:pt x="33" y="26"/>
                    <a:pt x="18" y="51"/>
                    <a:pt x="0" y="7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414713" y="2951163"/>
              <a:ext cx="679450" cy="598487"/>
            </a:xfrm>
            <a:custGeom>
              <a:avLst/>
              <a:gdLst>
                <a:gd name="T0" fmla="*/ 193 w 251"/>
                <a:gd name="T1" fmla="*/ 206 h 222"/>
                <a:gd name="T2" fmla="*/ 193 w 251"/>
                <a:gd name="T3" fmla="*/ 206 h 222"/>
                <a:gd name="T4" fmla="*/ 205 w 251"/>
                <a:gd name="T5" fmla="*/ 211 h 222"/>
                <a:gd name="T6" fmla="*/ 251 w 251"/>
                <a:gd name="T7" fmla="*/ 134 h 222"/>
                <a:gd name="T8" fmla="*/ 225 w 251"/>
                <a:gd name="T9" fmla="*/ 110 h 222"/>
                <a:gd name="T10" fmla="*/ 134 w 251"/>
                <a:gd name="T11" fmla="*/ 0 h 222"/>
                <a:gd name="T12" fmla="*/ 118 w 251"/>
                <a:gd name="T13" fmla="*/ 5 h 222"/>
                <a:gd name="T14" fmla="*/ 105 w 251"/>
                <a:gd name="T15" fmla="*/ 1 h 222"/>
                <a:gd name="T16" fmla="*/ 52 w 251"/>
                <a:gd name="T17" fmla="*/ 74 h 222"/>
                <a:gd name="T18" fmla="*/ 0 w 251"/>
                <a:gd name="T19" fmla="*/ 170 h 222"/>
                <a:gd name="T20" fmla="*/ 5 w 251"/>
                <a:gd name="T21" fmla="*/ 184 h 222"/>
                <a:gd name="T22" fmla="*/ 5 w 251"/>
                <a:gd name="T23" fmla="*/ 186 h 222"/>
                <a:gd name="T24" fmla="*/ 94 w 251"/>
                <a:gd name="T25" fmla="*/ 208 h 222"/>
                <a:gd name="T26" fmla="*/ 174 w 251"/>
                <a:gd name="T27" fmla="*/ 222 h 222"/>
                <a:gd name="T28" fmla="*/ 193 w 251"/>
                <a:gd name="T29" fmla="*/ 20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222">
                  <a:moveTo>
                    <a:pt x="193" y="206"/>
                  </a:moveTo>
                  <a:lnTo>
                    <a:pt x="193" y="206"/>
                  </a:lnTo>
                  <a:cubicBezTo>
                    <a:pt x="198" y="206"/>
                    <a:pt x="202" y="208"/>
                    <a:pt x="205" y="211"/>
                  </a:cubicBezTo>
                  <a:cubicBezTo>
                    <a:pt x="222" y="185"/>
                    <a:pt x="238" y="160"/>
                    <a:pt x="251" y="134"/>
                  </a:cubicBezTo>
                  <a:cubicBezTo>
                    <a:pt x="242" y="126"/>
                    <a:pt x="234" y="118"/>
                    <a:pt x="225" y="110"/>
                  </a:cubicBezTo>
                  <a:cubicBezTo>
                    <a:pt x="193" y="78"/>
                    <a:pt x="163" y="42"/>
                    <a:pt x="134" y="0"/>
                  </a:cubicBezTo>
                  <a:cubicBezTo>
                    <a:pt x="129" y="3"/>
                    <a:pt x="124" y="5"/>
                    <a:pt x="118" y="5"/>
                  </a:cubicBezTo>
                  <a:cubicBezTo>
                    <a:pt x="114" y="5"/>
                    <a:pt x="109" y="3"/>
                    <a:pt x="105" y="1"/>
                  </a:cubicBezTo>
                  <a:cubicBezTo>
                    <a:pt x="86" y="24"/>
                    <a:pt x="68" y="48"/>
                    <a:pt x="52" y="74"/>
                  </a:cubicBezTo>
                  <a:cubicBezTo>
                    <a:pt x="33" y="103"/>
                    <a:pt x="17" y="135"/>
                    <a:pt x="0" y="170"/>
                  </a:cubicBezTo>
                  <a:cubicBezTo>
                    <a:pt x="3" y="174"/>
                    <a:pt x="5" y="179"/>
                    <a:pt x="5" y="184"/>
                  </a:cubicBezTo>
                  <a:cubicBezTo>
                    <a:pt x="5" y="185"/>
                    <a:pt x="5" y="186"/>
                    <a:pt x="5" y="186"/>
                  </a:cubicBezTo>
                  <a:cubicBezTo>
                    <a:pt x="41" y="196"/>
                    <a:pt x="67" y="203"/>
                    <a:pt x="94" y="208"/>
                  </a:cubicBezTo>
                  <a:cubicBezTo>
                    <a:pt x="118" y="213"/>
                    <a:pt x="142" y="217"/>
                    <a:pt x="174" y="222"/>
                  </a:cubicBezTo>
                  <a:cubicBezTo>
                    <a:pt x="176" y="213"/>
                    <a:pt x="184" y="206"/>
                    <a:pt x="193" y="206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803650" y="2274888"/>
              <a:ext cx="1277937" cy="400050"/>
            </a:xfrm>
            <a:custGeom>
              <a:avLst/>
              <a:gdLst>
                <a:gd name="T0" fmla="*/ 289 w 472"/>
                <a:gd name="T1" fmla="*/ 145 h 148"/>
                <a:gd name="T2" fmla="*/ 289 w 472"/>
                <a:gd name="T3" fmla="*/ 145 h 148"/>
                <a:gd name="T4" fmla="*/ 468 w 472"/>
                <a:gd name="T5" fmla="*/ 148 h 148"/>
                <a:gd name="T6" fmla="*/ 472 w 472"/>
                <a:gd name="T7" fmla="*/ 144 h 148"/>
                <a:gd name="T8" fmla="*/ 395 w 472"/>
                <a:gd name="T9" fmla="*/ 79 h 148"/>
                <a:gd name="T10" fmla="*/ 317 w 472"/>
                <a:gd name="T11" fmla="*/ 24 h 148"/>
                <a:gd name="T12" fmla="*/ 301 w 472"/>
                <a:gd name="T13" fmla="*/ 33 h 148"/>
                <a:gd name="T14" fmla="*/ 281 w 472"/>
                <a:gd name="T15" fmla="*/ 13 h 148"/>
                <a:gd name="T16" fmla="*/ 281 w 472"/>
                <a:gd name="T17" fmla="*/ 12 h 148"/>
                <a:gd name="T18" fmla="*/ 148 w 472"/>
                <a:gd name="T19" fmla="*/ 1 h 148"/>
                <a:gd name="T20" fmla="*/ 0 w 472"/>
                <a:gd name="T21" fmla="*/ 8 h 148"/>
                <a:gd name="T22" fmla="*/ 259 w 472"/>
                <a:gd name="T23" fmla="*/ 127 h 148"/>
                <a:gd name="T24" fmla="*/ 289 w 472"/>
                <a:gd name="T25" fmla="*/ 14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2" h="148">
                  <a:moveTo>
                    <a:pt x="289" y="145"/>
                  </a:moveTo>
                  <a:lnTo>
                    <a:pt x="289" y="145"/>
                  </a:lnTo>
                  <a:cubicBezTo>
                    <a:pt x="346" y="140"/>
                    <a:pt x="404" y="141"/>
                    <a:pt x="468" y="148"/>
                  </a:cubicBezTo>
                  <a:cubicBezTo>
                    <a:pt x="469" y="147"/>
                    <a:pt x="471" y="145"/>
                    <a:pt x="472" y="144"/>
                  </a:cubicBezTo>
                  <a:cubicBezTo>
                    <a:pt x="442" y="117"/>
                    <a:pt x="419" y="97"/>
                    <a:pt x="395" y="79"/>
                  </a:cubicBezTo>
                  <a:cubicBezTo>
                    <a:pt x="372" y="60"/>
                    <a:pt x="348" y="44"/>
                    <a:pt x="317" y="24"/>
                  </a:cubicBezTo>
                  <a:cubicBezTo>
                    <a:pt x="314" y="29"/>
                    <a:pt x="308" y="33"/>
                    <a:pt x="301" y="33"/>
                  </a:cubicBezTo>
                  <a:cubicBezTo>
                    <a:pt x="290" y="33"/>
                    <a:pt x="281" y="24"/>
                    <a:pt x="281" y="13"/>
                  </a:cubicBezTo>
                  <a:cubicBezTo>
                    <a:pt x="281" y="13"/>
                    <a:pt x="281" y="12"/>
                    <a:pt x="281" y="12"/>
                  </a:cubicBezTo>
                  <a:cubicBezTo>
                    <a:pt x="233" y="6"/>
                    <a:pt x="191" y="2"/>
                    <a:pt x="148" y="1"/>
                  </a:cubicBezTo>
                  <a:cubicBezTo>
                    <a:pt x="102" y="0"/>
                    <a:pt x="56" y="2"/>
                    <a:pt x="0" y="8"/>
                  </a:cubicBezTo>
                  <a:cubicBezTo>
                    <a:pt x="93" y="45"/>
                    <a:pt x="179" y="82"/>
                    <a:pt x="259" y="127"/>
                  </a:cubicBezTo>
                  <a:cubicBezTo>
                    <a:pt x="269" y="133"/>
                    <a:pt x="279" y="139"/>
                    <a:pt x="289" y="145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790950" y="2922588"/>
              <a:ext cx="396875" cy="371475"/>
            </a:xfrm>
            <a:custGeom>
              <a:avLst/>
              <a:gdLst>
                <a:gd name="T0" fmla="*/ 0 w 147"/>
                <a:gd name="T1" fmla="*/ 6 h 138"/>
                <a:gd name="T2" fmla="*/ 0 w 147"/>
                <a:gd name="T3" fmla="*/ 6 h 138"/>
                <a:gd name="T4" fmla="*/ 91 w 147"/>
                <a:gd name="T5" fmla="*/ 116 h 138"/>
                <a:gd name="T6" fmla="*/ 115 w 147"/>
                <a:gd name="T7" fmla="*/ 138 h 138"/>
                <a:gd name="T8" fmla="*/ 121 w 147"/>
                <a:gd name="T9" fmla="*/ 126 h 138"/>
                <a:gd name="T10" fmla="*/ 147 w 147"/>
                <a:gd name="T11" fmla="*/ 66 h 138"/>
                <a:gd name="T12" fmla="*/ 4 w 147"/>
                <a:gd name="T13" fmla="*/ 0 h 138"/>
                <a:gd name="T14" fmla="*/ 0 w 147"/>
                <a:gd name="T15" fmla="*/ 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138">
                  <a:moveTo>
                    <a:pt x="0" y="6"/>
                  </a:moveTo>
                  <a:lnTo>
                    <a:pt x="0" y="6"/>
                  </a:lnTo>
                  <a:cubicBezTo>
                    <a:pt x="29" y="48"/>
                    <a:pt x="59" y="84"/>
                    <a:pt x="91" y="116"/>
                  </a:cubicBezTo>
                  <a:cubicBezTo>
                    <a:pt x="99" y="124"/>
                    <a:pt x="107" y="131"/>
                    <a:pt x="115" y="138"/>
                  </a:cubicBezTo>
                  <a:cubicBezTo>
                    <a:pt x="117" y="134"/>
                    <a:pt x="119" y="130"/>
                    <a:pt x="121" y="126"/>
                  </a:cubicBezTo>
                  <a:cubicBezTo>
                    <a:pt x="130" y="107"/>
                    <a:pt x="139" y="88"/>
                    <a:pt x="147" y="66"/>
                  </a:cubicBezTo>
                  <a:cubicBezTo>
                    <a:pt x="105" y="47"/>
                    <a:pt x="63" y="27"/>
                    <a:pt x="4" y="0"/>
                  </a:cubicBezTo>
                  <a:cubicBezTo>
                    <a:pt x="3" y="2"/>
                    <a:pt x="2" y="4"/>
                    <a:pt x="0" y="6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338513" y="2316163"/>
              <a:ext cx="1214437" cy="1082675"/>
            </a:xfrm>
            <a:custGeom>
              <a:avLst/>
              <a:gdLst>
                <a:gd name="T0" fmla="*/ 22 w 449"/>
                <a:gd name="T1" fmla="*/ 402 h 402"/>
                <a:gd name="T2" fmla="*/ 22 w 449"/>
                <a:gd name="T3" fmla="*/ 402 h 402"/>
                <a:gd name="T4" fmla="*/ 74 w 449"/>
                <a:gd name="T5" fmla="*/ 306 h 402"/>
                <a:gd name="T6" fmla="*/ 128 w 449"/>
                <a:gd name="T7" fmla="*/ 233 h 402"/>
                <a:gd name="T8" fmla="*/ 119 w 449"/>
                <a:gd name="T9" fmla="*/ 213 h 402"/>
                <a:gd name="T10" fmla="*/ 146 w 449"/>
                <a:gd name="T11" fmla="*/ 186 h 402"/>
                <a:gd name="T12" fmla="*/ 172 w 449"/>
                <a:gd name="T13" fmla="*/ 203 h 402"/>
                <a:gd name="T14" fmla="*/ 404 w 449"/>
                <a:gd name="T15" fmla="*/ 137 h 402"/>
                <a:gd name="T16" fmla="*/ 449 w 449"/>
                <a:gd name="T17" fmla="*/ 131 h 402"/>
                <a:gd name="T18" fmla="*/ 427 w 449"/>
                <a:gd name="T19" fmla="*/ 118 h 402"/>
                <a:gd name="T20" fmla="*/ 169 w 449"/>
                <a:gd name="T21" fmla="*/ 0 h 402"/>
                <a:gd name="T22" fmla="*/ 151 w 449"/>
                <a:gd name="T23" fmla="*/ 11 h 402"/>
                <a:gd name="T24" fmla="*/ 143 w 449"/>
                <a:gd name="T25" fmla="*/ 9 h 402"/>
                <a:gd name="T26" fmla="*/ 27 w 449"/>
                <a:gd name="T27" fmla="*/ 188 h 402"/>
                <a:gd name="T28" fmla="*/ 12 w 449"/>
                <a:gd name="T29" fmla="*/ 400 h 402"/>
                <a:gd name="T30" fmla="*/ 13 w 449"/>
                <a:gd name="T31" fmla="*/ 400 h 402"/>
                <a:gd name="T32" fmla="*/ 22 w 449"/>
                <a:gd name="T33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9" h="402">
                  <a:moveTo>
                    <a:pt x="22" y="402"/>
                  </a:moveTo>
                  <a:lnTo>
                    <a:pt x="22" y="402"/>
                  </a:lnTo>
                  <a:cubicBezTo>
                    <a:pt x="39" y="367"/>
                    <a:pt x="56" y="336"/>
                    <a:pt x="74" y="306"/>
                  </a:cubicBezTo>
                  <a:cubicBezTo>
                    <a:pt x="90" y="280"/>
                    <a:pt x="108" y="256"/>
                    <a:pt x="128" y="233"/>
                  </a:cubicBezTo>
                  <a:cubicBezTo>
                    <a:pt x="122" y="228"/>
                    <a:pt x="119" y="221"/>
                    <a:pt x="119" y="213"/>
                  </a:cubicBezTo>
                  <a:cubicBezTo>
                    <a:pt x="119" y="198"/>
                    <a:pt x="131" y="186"/>
                    <a:pt x="146" y="186"/>
                  </a:cubicBezTo>
                  <a:cubicBezTo>
                    <a:pt x="158" y="186"/>
                    <a:pt x="168" y="193"/>
                    <a:pt x="172" y="203"/>
                  </a:cubicBezTo>
                  <a:cubicBezTo>
                    <a:pt x="255" y="171"/>
                    <a:pt x="330" y="149"/>
                    <a:pt x="404" y="137"/>
                  </a:cubicBezTo>
                  <a:cubicBezTo>
                    <a:pt x="419" y="134"/>
                    <a:pt x="434" y="132"/>
                    <a:pt x="449" y="131"/>
                  </a:cubicBezTo>
                  <a:cubicBezTo>
                    <a:pt x="442" y="126"/>
                    <a:pt x="435" y="122"/>
                    <a:pt x="427" y="118"/>
                  </a:cubicBezTo>
                  <a:cubicBezTo>
                    <a:pt x="348" y="73"/>
                    <a:pt x="262" y="37"/>
                    <a:pt x="169" y="0"/>
                  </a:cubicBezTo>
                  <a:cubicBezTo>
                    <a:pt x="166" y="6"/>
                    <a:pt x="159" y="11"/>
                    <a:pt x="151" y="11"/>
                  </a:cubicBezTo>
                  <a:cubicBezTo>
                    <a:pt x="148" y="11"/>
                    <a:pt x="146" y="10"/>
                    <a:pt x="143" y="9"/>
                  </a:cubicBezTo>
                  <a:cubicBezTo>
                    <a:pt x="88" y="66"/>
                    <a:pt x="49" y="124"/>
                    <a:pt x="27" y="188"/>
                  </a:cubicBezTo>
                  <a:cubicBezTo>
                    <a:pt x="5" y="250"/>
                    <a:pt x="0" y="319"/>
                    <a:pt x="12" y="400"/>
                  </a:cubicBezTo>
                  <a:cubicBezTo>
                    <a:pt x="12" y="400"/>
                    <a:pt x="13" y="400"/>
                    <a:pt x="13" y="400"/>
                  </a:cubicBezTo>
                  <a:cubicBezTo>
                    <a:pt x="16" y="400"/>
                    <a:pt x="19" y="401"/>
                    <a:pt x="22" y="402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210050" y="2930525"/>
              <a:ext cx="392112" cy="328612"/>
            </a:xfrm>
            <a:custGeom>
              <a:avLst/>
              <a:gdLst>
                <a:gd name="T0" fmla="*/ 145 w 145"/>
                <a:gd name="T1" fmla="*/ 118 h 122"/>
                <a:gd name="T2" fmla="*/ 145 w 145"/>
                <a:gd name="T3" fmla="*/ 118 h 122"/>
                <a:gd name="T4" fmla="*/ 101 w 145"/>
                <a:gd name="T5" fmla="*/ 66 h 122"/>
                <a:gd name="T6" fmla="*/ 31 w 145"/>
                <a:gd name="T7" fmla="*/ 0 h 122"/>
                <a:gd name="T8" fmla="*/ 16 w 145"/>
                <a:gd name="T9" fmla="*/ 11 h 122"/>
                <a:gd name="T10" fmla="*/ 0 w 145"/>
                <a:gd name="T11" fmla="*/ 60 h 122"/>
                <a:gd name="T12" fmla="*/ 139 w 145"/>
                <a:gd name="T13" fmla="*/ 122 h 122"/>
                <a:gd name="T14" fmla="*/ 145 w 145"/>
                <a:gd name="T15" fmla="*/ 11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122">
                  <a:moveTo>
                    <a:pt x="145" y="118"/>
                  </a:moveTo>
                  <a:lnTo>
                    <a:pt x="145" y="118"/>
                  </a:lnTo>
                  <a:cubicBezTo>
                    <a:pt x="130" y="99"/>
                    <a:pt x="116" y="83"/>
                    <a:pt x="101" y="66"/>
                  </a:cubicBezTo>
                  <a:cubicBezTo>
                    <a:pt x="83" y="47"/>
                    <a:pt x="61" y="27"/>
                    <a:pt x="31" y="0"/>
                  </a:cubicBezTo>
                  <a:cubicBezTo>
                    <a:pt x="28" y="6"/>
                    <a:pt x="23" y="10"/>
                    <a:pt x="16" y="11"/>
                  </a:cubicBezTo>
                  <a:cubicBezTo>
                    <a:pt x="11" y="28"/>
                    <a:pt x="6" y="44"/>
                    <a:pt x="0" y="60"/>
                  </a:cubicBezTo>
                  <a:cubicBezTo>
                    <a:pt x="41" y="79"/>
                    <a:pt x="83" y="97"/>
                    <a:pt x="139" y="122"/>
                  </a:cubicBezTo>
                  <a:cubicBezTo>
                    <a:pt x="141" y="120"/>
                    <a:pt x="143" y="119"/>
                    <a:pt x="145" y="118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613275" y="2671763"/>
              <a:ext cx="519112" cy="387350"/>
            </a:xfrm>
            <a:custGeom>
              <a:avLst/>
              <a:gdLst>
                <a:gd name="T0" fmla="*/ 167 w 192"/>
                <a:gd name="T1" fmla="*/ 10 h 144"/>
                <a:gd name="T2" fmla="*/ 167 w 192"/>
                <a:gd name="T3" fmla="*/ 10 h 144"/>
                <a:gd name="T4" fmla="*/ 167 w 192"/>
                <a:gd name="T5" fmla="*/ 8 h 144"/>
                <a:gd name="T6" fmla="*/ 0 w 192"/>
                <a:gd name="T7" fmla="*/ 4 h 144"/>
                <a:gd name="T8" fmla="*/ 173 w 192"/>
                <a:gd name="T9" fmla="*/ 144 h 144"/>
                <a:gd name="T10" fmla="*/ 181 w 192"/>
                <a:gd name="T11" fmla="*/ 142 h 144"/>
                <a:gd name="T12" fmla="*/ 186 w 192"/>
                <a:gd name="T13" fmla="*/ 143 h 144"/>
                <a:gd name="T14" fmla="*/ 191 w 192"/>
                <a:gd name="T15" fmla="*/ 84 h 144"/>
                <a:gd name="T16" fmla="*/ 191 w 192"/>
                <a:gd name="T17" fmla="*/ 30 h 144"/>
                <a:gd name="T18" fmla="*/ 187 w 192"/>
                <a:gd name="T19" fmla="*/ 30 h 144"/>
                <a:gd name="T20" fmla="*/ 167 w 192"/>
                <a:gd name="T21" fmla="*/ 1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2" h="144">
                  <a:moveTo>
                    <a:pt x="167" y="10"/>
                  </a:moveTo>
                  <a:lnTo>
                    <a:pt x="167" y="10"/>
                  </a:lnTo>
                  <a:cubicBezTo>
                    <a:pt x="167" y="10"/>
                    <a:pt x="167" y="9"/>
                    <a:pt x="167" y="8"/>
                  </a:cubicBezTo>
                  <a:cubicBezTo>
                    <a:pt x="108" y="1"/>
                    <a:pt x="53" y="0"/>
                    <a:pt x="0" y="4"/>
                  </a:cubicBezTo>
                  <a:cubicBezTo>
                    <a:pt x="62" y="42"/>
                    <a:pt x="119" y="88"/>
                    <a:pt x="173" y="144"/>
                  </a:cubicBezTo>
                  <a:cubicBezTo>
                    <a:pt x="175" y="143"/>
                    <a:pt x="178" y="142"/>
                    <a:pt x="181" y="142"/>
                  </a:cubicBezTo>
                  <a:cubicBezTo>
                    <a:pt x="183" y="142"/>
                    <a:pt x="184" y="143"/>
                    <a:pt x="186" y="143"/>
                  </a:cubicBezTo>
                  <a:cubicBezTo>
                    <a:pt x="189" y="121"/>
                    <a:pt x="191" y="102"/>
                    <a:pt x="191" y="84"/>
                  </a:cubicBezTo>
                  <a:cubicBezTo>
                    <a:pt x="192" y="67"/>
                    <a:pt x="192" y="50"/>
                    <a:pt x="191" y="30"/>
                  </a:cubicBezTo>
                  <a:cubicBezTo>
                    <a:pt x="189" y="30"/>
                    <a:pt x="188" y="30"/>
                    <a:pt x="187" y="30"/>
                  </a:cubicBezTo>
                  <a:cubicBezTo>
                    <a:pt x="176" y="30"/>
                    <a:pt x="167" y="21"/>
                    <a:pt x="167" y="1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806825" y="2892425"/>
              <a:ext cx="427037" cy="190500"/>
            </a:xfrm>
            <a:custGeom>
              <a:avLst/>
              <a:gdLst>
                <a:gd name="T0" fmla="*/ 142 w 158"/>
                <a:gd name="T1" fmla="*/ 5 h 71"/>
                <a:gd name="T2" fmla="*/ 142 w 158"/>
                <a:gd name="T3" fmla="*/ 5 h 71"/>
                <a:gd name="T4" fmla="*/ 142 w 158"/>
                <a:gd name="T5" fmla="*/ 4 h 71"/>
                <a:gd name="T6" fmla="*/ 0 w 158"/>
                <a:gd name="T7" fmla="*/ 2 h 71"/>
                <a:gd name="T8" fmla="*/ 0 w 158"/>
                <a:gd name="T9" fmla="*/ 4 h 71"/>
                <a:gd name="T10" fmla="*/ 143 w 158"/>
                <a:gd name="T11" fmla="*/ 71 h 71"/>
                <a:gd name="T12" fmla="*/ 158 w 158"/>
                <a:gd name="T13" fmla="*/ 25 h 71"/>
                <a:gd name="T14" fmla="*/ 142 w 158"/>
                <a:gd name="T15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71">
                  <a:moveTo>
                    <a:pt x="142" y="5"/>
                  </a:moveTo>
                  <a:lnTo>
                    <a:pt x="142" y="5"/>
                  </a:lnTo>
                  <a:cubicBezTo>
                    <a:pt x="142" y="5"/>
                    <a:pt x="142" y="4"/>
                    <a:pt x="142" y="4"/>
                  </a:cubicBezTo>
                  <a:cubicBezTo>
                    <a:pt x="91" y="0"/>
                    <a:pt x="73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59" y="32"/>
                    <a:pt x="101" y="52"/>
                    <a:pt x="143" y="71"/>
                  </a:cubicBezTo>
                  <a:cubicBezTo>
                    <a:pt x="148" y="56"/>
                    <a:pt x="153" y="41"/>
                    <a:pt x="158" y="25"/>
                  </a:cubicBezTo>
                  <a:cubicBezTo>
                    <a:pt x="149" y="23"/>
                    <a:pt x="142" y="15"/>
                    <a:pt x="142" y="5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3189288" y="1647826"/>
              <a:ext cx="2103437" cy="2092324"/>
            </a:xfrm>
            <a:custGeom>
              <a:avLst/>
              <a:gdLst>
                <a:gd name="T0" fmla="*/ 723 w 777"/>
                <a:gd name="T1" fmla="*/ 407 h 777"/>
                <a:gd name="T2" fmla="*/ 723 w 777"/>
                <a:gd name="T3" fmla="*/ 407 h 777"/>
                <a:gd name="T4" fmla="*/ 724 w 777"/>
                <a:gd name="T5" fmla="*/ 464 h 777"/>
                <a:gd name="T6" fmla="*/ 719 w 777"/>
                <a:gd name="T7" fmla="*/ 527 h 777"/>
                <a:gd name="T8" fmla="*/ 727 w 777"/>
                <a:gd name="T9" fmla="*/ 542 h 777"/>
                <a:gd name="T10" fmla="*/ 707 w 777"/>
                <a:gd name="T11" fmla="*/ 562 h 777"/>
                <a:gd name="T12" fmla="*/ 697 w 777"/>
                <a:gd name="T13" fmla="*/ 560 h 777"/>
                <a:gd name="T14" fmla="*/ 693 w 777"/>
                <a:gd name="T15" fmla="*/ 562 h 777"/>
                <a:gd name="T16" fmla="*/ 561 w 777"/>
                <a:gd name="T17" fmla="*/ 610 h 777"/>
                <a:gd name="T18" fmla="*/ 562 w 777"/>
                <a:gd name="T19" fmla="*/ 617 h 777"/>
                <a:gd name="T20" fmla="*/ 535 w 777"/>
                <a:gd name="T21" fmla="*/ 644 h 777"/>
                <a:gd name="T22" fmla="*/ 508 w 777"/>
                <a:gd name="T23" fmla="*/ 617 h 777"/>
                <a:gd name="T24" fmla="*/ 512 w 777"/>
                <a:gd name="T25" fmla="*/ 604 h 777"/>
                <a:gd name="T26" fmla="*/ 375 w 777"/>
                <a:gd name="T27" fmla="*/ 542 h 777"/>
                <a:gd name="T28" fmla="*/ 350 w 777"/>
                <a:gd name="T29" fmla="*/ 602 h 777"/>
                <a:gd name="T30" fmla="*/ 343 w 777"/>
                <a:gd name="T31" fmla="*/ 616 h 777"/>
                <a:gd name="T32" fmla="*/ 410 w 777"/>
                <a:gd name="T33" fmla="*/ 666 h 777"/>
                <a:gd name="T34" fmla="*/ 424 w 777"/>
                <a:gd name="T35" fmla="*/ 659 h 777"/>
                <a:gd name="T36" fmla="*/ 444 w 777"/>
                <a:gd name="T37" fmla="*/ 679 h 777"/>
                <a:gd name="T38" fmla="*/ 424 w 777"/>
                <a:gd name="T39" fmla="*/ 699 h 777"/>
                <a:gd name="T40" fmla="*/ 409 w 777"/>
                <a:gd name="T41" fmla="*/ 691 h 777"/>
                <a:gd name="T42" fmla="*/ 363 w 777"/>
                <a:gd name="T43" fmla="*/ 701 h 777"/>
                <a:gd name="T44" fmla="*/ 296 w 777"/>
                <a:gd name="T45" fmla="*/ 712 h 777"/>
                <a:gd name="T46" fmla="*/ 276 w 777"/>
                <a:gd name="T47" fmla="*/ 730 h 777"/>
                <a:gd name="T48" fmla="*/ 256 w 777"/>
                <a:gd name="T49" fmla="*/ 713 h 777"/>
                <a:gd name="T50" fmla="*/ 176 w 777"/>
                <a:gd name="T51" fmla="*/ 699 h 777"/>
                <a:gd name="T52" fmla="*/ 86 w 777"/>
                <a:gd name="T53" fmla="*/ 677 h 777"/>
                <a:gd name="T54" fmla="*/ 68 w 777"/>
                <a:gd name="T55" fmla="*/ 688 h 777"/>
                <a:gd name="T56" fmla="*/ 48 w 777"/>
                <a:gd name="T57" fmla="*/ 668 h 777"/>
                <a:gd name="T58" fmla="*/ 60 w 777"/>
                <a:gd name="T59" fmla="*/ 650 h 777"/>
                <a:gd name="T60" fmla="*/ 75 w 777"/>
                <a:gd name="T61" fmla="*/ 433 h 777"/>
                <a:gd name="T62" fmla="*/ 192 w 777"/>
                <a:gd name="T63" fmla="*/ 253 h 777"/>
                <a:gd name="T64" fmla="*/ 186 w 777"/>
                <a:gd name="T65" fmla="*/ 239 h 777"/>
                <a:gd name="T66" fmla="*/ 206 w 777"/>
                <a:gd name="T67" fmla="*/ 219 h 777"/>
                <a:gd name="T68" fmla="*/ 224 w 777"/>
                <a:gd name="T69" fmla="*/ 229 h 777"/>
                <a:gd name="T70" fmla="*/ 316 w 777"/>
                <a:gd name="T71" fmla="*/ 178 h 777"/>
                <a:gd name="T72" fmla="*/ 410 w 777"/>
                <a:gd name="T73" fmla="*/ 138 h 777"/>
                <a:gd name="T74" fmla="*/ 409 w 777"/>
                <a:gd name="T75" fmla="*/ 134 h 777"/>
                <a:gd name="T76" fmla="*/ 429 w 777"/>
                <a:gd name="T77" fmla="*/ 114 h 777"/>
                <a:gd name="T78" fmla="*/ 449 w 777"/>
                <a:gd name="T79" fmla="*/ 134 h 777"/>
                <a:gd name="T80" fmla="*/ 449 w 777"/>
                <a:gd name="T81" fmla="*/ 134 h 777"/>
                <a:gd name="T82" fmla="*/ 594 w 777"/>
                <a:gd name="T83" fmla="*/ 240 h 777"/>
                <a:gd name="T84" fmla="*/ 708 w 777"/>
                <a:gd name="T85" fmla="*/ 371 h 777"/>
                <a:gd name="T86" fmla="*/ 713 w 777"/>
                <a:gd name="T87" fmla="*/ 370 h 777"/>
                <a:gd name="T88" fmla="*/ 733 w 777"/>
                <a:gd name="T89" fmla="*/ 390 h 777"/>
                <a:gd name="T90" fmla="*/ 723 w 777"/>
                <a:gd name="T91" fmla="*/ 407 h 777"/>
                <a:gd name="T92" fmla="*/ 0 w 777"/>
                <a:gd name="T93" fmla="*/ 777 h 777"/>
                <a:gd name="T94" fmla="*/ 0 w 777"/>
                <a:gd name="T95" fmla="*/ 777 h 777"/>
                <a:gd name="T96" fmla="*/ 777 w 777"/>
                <a:gd name="T97" fmla="*/ 777 h 777"/>
                <a:gd name="T98" fmla="*/ 777 w 777"/>
                <a:gd name="T99" fmla="*/ 0 h 777"/>
                <a:gd name="T100" fmla="*/ 0 w 777"/>
                <a:gd name="T101" fmla="*/ 0 h 777"/>
                <a:gd name="T102" fmla="*/ 0 w 777"/>
                <a:gd name="T103" fmla="*/ 777 h 777"/>
                <a:gd name="T104" fmla="*/ 0 w 777"/>
                <a:gd name="T105" fmla="*/ 0 h 777"/>
                <a:gd name="T106" fmla="*/ 0 w 777"/>
                <a:gd name="T107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77" h="777">
                  <a:moveTo>
                    <a:pt x="723" y="407"/>
                  </a:moveTo>
                  <a:lnTo>
                    <a:pt x="723" y="407"/>
                  </a:lnTo>
                  <a:cubicBezTo>
                    <a:pt x="725" y="428"/>
                    <a:pt x="725" y="446"/>
                    <a:pt x="724" y="464"/>
                  </a:cubicBezTo>
                  <a:cubicBezTo>
                    <a:pt x="724" y="484"/>
                    <a:pt x="722" y="503"/>
                    <a:pt x="719" y="527"/>
                  </a:cubicBezTo>
                  <a:cubicBezTo>
                    <a:pt x="724" y="530"/>
                    <a:pt x="727" y="536"/>
                    <a:pt x="727" y="542"/>
                  </a:cubicBezTo>
                  <a:cubicBezTo>
                    <a:pt x="727" y="553"/>
                    <a:pt x="718" y="562"/>
                    <a:pt x="707" y="562"/>
                  </a:cubicBezTo>
                  <a:cubicBezTo>
                    <a:pt x="703" y="562"/>
                    <a:pt x="700" y="561"/>
                    <a:pt x="697" y="560"/>
                  </a:cubicBezTo>
                  <a:cubicBezTo>
                    <a:pt x="696" y="561"/>
                    <a:pt x="694" y="561"/>
                    <a:pt x="693" y="562"/>
                  </a:cubicBezTo>
                  <a:cubicBezTo>
                    <a:pt x="649" y="583"/>
                    <a:pt x="637" y="588"/>
                    <a:pt x="561" y="610"/>
                  </a:cubicBezTo>
                  <a:cubicBezTo>
                    <a:pt x="562" y="613"/>
                    <a:pt x="562" y="615"/>
                    <a:pt x="562" y="617"/>
                  </a:cubicBezTo>
                  <a:cubicBezTo>
                    <a:pt x="562" y="632"/>
                    <a:pt x="550" y="644"/>
                    <a:pt x="535" y="644"/>
                  </a:cubicBezTo>
                  <a:cubicBezTo>
                    <a:pt x="520" y="644"/>
                    <a:pt x="508" y="632"/>
                    <a:pt x="508" y="617"/>
                  </a:cubicBezTo>
                  <a:cubicBezTo>
                    <a:pt x="508" y="612"/>
                    <a:pt x="509" y="608"/>
                    <a:pt x="512" y="604"/>
                  </a:cubicBezTo>
                  <a:cubicBezTo>
                    <a:pt x="457" y="579"/>
                    <a:pt x="416" y="561"/>
                    <a:pt x="375" y="542"/>
                  </a:cubicBezTo>
                  <a:cubicBezTo>
                    <a:pt x="367" y="564"/>
                    <a:pt x="359" y="583"/>
                    <a:pt x="350" y="602"/>
                  </a:cubicBezTo>
                  <a:cubicBezTo>
                    <a:pt x="348" y="607"/>
                    <a:pt x="345" y="611"/>
                    <a:pt x="343" y="616"/>
                  </a:cubicBezTo>
                  <a:cubicBezTo>
                    <a:pt x="364" y="634"/>
                    <a:pt x="386" y="651"/>
                    <a:pt x="410" y="666"/>
                  </a:cubicBezTo>
                  <a:cubicBezTo>
                    <a:pt x="413" y="662"/>
                    <a:pt x="418" y="659"/>
                    <a:pt x="424" y="659"/>
                  </a:cubicBezTo>
                  <a:cubicBezTo>
                    <a:pt x="435" y="659"/>
                    <a:pt x="444" y="668"/>
                    <a:pt x="444" y="679"/>
                  </a:cubicBezTo>
                  <a:cubicBezTo>
                    <a:pt x="444" y="690"/>
                    <a:pt x="435" y="699"/>
                    <a:pt x="424" y="699"/>
                  </a:cubicBezTo>
                  <a:cubicBezTo>
                    <a:pt x="418" y="699"/>
                    <a:pt x="412" y="696"/>
                    <a:pt x="409" y="691"/>
                  </a:cubicBezTo>
                  <a:cubicBezTo>
                    <a:pt x="393" y="695"/>
                    <a:pt x="378" y="698"/>
                    <a:pt x="363" y="701"/>
                  </a:cubicBezTo>
                  <a:cubicBezTo>
                    <a:pt x="344" y="705"/>
                    <a:pt x="323" y="708"/>
                    <a:pt x="296" y="712"/>
                  </a:cubicBezTo>
                  <a:cubicBezTo>
                    <a:pt x="295" y="722"/>
                    <a:pt x="287" y="730"/>
                    <a:pt x="276" y="730"/>
                  </a:cubicBezTo>
                  <a:cubicBezTo>
                    <a:pt x="266" y="730"/>
                    <a:pt x="258" y="723"/>
                    <a:pt x="256" y="713"/>
                  </a:cubicBezTo>
                  <a:cubicBezTo>
                    <a:pt x="224" y="708"/>
                    <a:pt x="200" y="704"/>
                    <a:pt x="176" y="699"/>
                  </a:cubicBezTo>
                  <a:cubicBezTo>
                    <a:pt x="148" y="694"/>
                    <a:pt x="122" y="687"/>
                    <a:pt x="86" y="677"/>
                  </a:cubicBezTo>
                  <a:cubicBezTo>
                    <a:pt x="83" y="684"/>
                    <a:pt x="76" y="688"/>
                    <a:pt x="68" y="688"/>
                  </a:cubicBezTo>
                  <a:cubicBezTo>
                    <a:pt x="57" y="688"/>
                    <a:pt x="48" y="679"/>
                    <a:pt x="48" y="668"/>
                  </a:cubicBezTo>
                  <a:cubicBezTo>
                    <a:pt x="48" y="660"/>
                    <a:pt x="53" y="653"/>
                    <a:pt x="60" y="650"/>
                  </a:cubicBezTo>
                  <a:cubicBezTo>
                    <a:pt x="48" y="568"/>
                    <a:pt x="53" y="497"/>
                    <a:pt x="75" y="433"/>
                  </a:cubicBezTo>
                  <a:cubicBezTo>
                    <a:pt x="97" y="369"/>
                    <a:pt x="137" y="311"/>
                    <a:pt x="192" y="253"/>
                  </a:cubicBezTo>
                  <a:cubicBezTo>
                    <a:pt x="189" y="249"/>
                    <a:pt x="186" y="244"/>
                    <a:pt x="186" y="239"/>
                  </a:cubicBezTo>
                  <a:cubicBezTo>
                    <a:pt x="186" y="228"/>
                    <a:pt x="195" y="219"/>
                    <a:pt x="206" y="219"/>
                  </a:cubicBezTo>
                  <a:cubicBezTo>
                    <a:pt x="214" y="219"/>
                    <a:pt x="220" y="223"/>
                    <a:pt x="224" y="229"/>
                  </a:cubicBezTo>
                  <a:cubicBezTo>
                    <a:pt x="258" y="208"/>
                    <a:pt x="287" y="192"/>
                    <a:pt x="316" y="178"/>
                  </a:cubicBezTo>
                  <a:cubicBezTo>
                    <a:pt x="345" y="164"/>
                    <a:pt x="374" y="152"/>
                    <a:pt x="410" y="138"/>
                  </a:cubicBezTo>
                  <a:cubicBezTo>
                    <a:pt x="409" y="137"/>
                    <a:pt x="409" y="135"/>
                    <a:pt x="409" y="134"/>
                  </a:cubicBezTo>
                  <a:cubicBezTo>
                    <a:pt x="409" y="123"/>
                    <a:pt x="418" y="114"/>
                    <a:pt x="429" y="114"/>
                  </a:cubicBezTo>
                  <a:cubicBezTo>
                    <a:pt x="440" y="114"/>
                    <a:pt x="449" y="123"/>
                    <a:pt x="449" y="134"/>
                  </a:cubicBezTo>
                  <a:cubicBezTo>
                    <a:pt x="449" y="134"/>
                    <a:pt x="449" y="134"/>
                    <a:pt x="449" y="134"/>
                  </a:cubicBezTo>
                  <a:cubicBezTo>
                    <a:pt x="503" y="165"/>
                    <a:pt x="551" y="200"/>
                    <a:pt x="594" y="240"/>
                  </a:cubicBezTo>
                  <a:cubicBezTo>
                    <a:pt x="637" y="280"/>
                    <a:pt x="674" y="324"/>
                    <a:pt x="708" y="371"/>
                  </a:cubicBezTo>
                  <a:cubicBezTo>
                    <a:pt x="710" y="371"/>
                    <a:pt x="711" y="370"/>
                    <a:pt x="713" y="370"/>
                  </a:cubicBezTo>
                  <a:cubicBezTo>
                    <a:pt x="724" y="370"/>
                    <a:pt x="733" y="379"/>
                    <a:pt x="733" y="390"/>
                  </a:cubicBezTo>
                  <a:cubicBezTo>
                    <a:pt x="733" y="398"/>
                    <a:pt x="729" y="404"/>
                    <a:pt x="723" y="407"/>
                  </a:cubicBezTo>
                  <a:close/>
                  <a:moveTo>
                    <a:pt x="0" y="777"/>
                  </a:moveTo>
                  <a:lnTo>
                    <a:pt x="0" y="777"/>
                  </a:lnTo>
                  <a:lnTo>
                    <a:pt x="777" y="777"/>
                  </a:lnTo>
                  <a:lnTo>
                    <a:pt x="777" y="0"/>
                  </a:lnTo>
                  <a:lnTo>
                    <a:pt x="0" y="0"/>
                  </a:lnTo>
                  <a:lnTo>
                    <a:pt x="0" y="77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819525" y="2684463"/>
              <a:ext cx="1246187" cy="590550"/>
            </a:xfrm>
            <a:custGeom>
              <a:avLst/>
              <a:gdLst>
                <a:gd name="T0" fmla="*/ 454 w 460"/>
                <a:gd name="T1" fmla="*/ 157 h 219"/>
                <a:gd name="T2" fmla="*/ 454 w 460"/>
                <a:gd name="T3" fmla="*/ 157 h 219"/>
                <a:gd name="T4" fmla="*/ 460 w 460"/>
                <a:gd name="T5" fmla="*/ 143 h 219"/>
                <a:gd name="T6" fmla="*/ 281 w 460"/>
                <a:gd name="T7" fmla="*/ 0 h 219"/>
                <a:gd name="T8" fmla="*/ 227 w 460"/>
                <a:gd name="T9" fmla="*/ 7 h 219"/>
                <a:gd name="T10" fmla="*/ 0 w 460"/>
                <a:gd name="T11" fmla="*/ 72 h 219"/>
                <a:gd name="T12" fmla="*/ 139 w 460"/>
                <a:gd name="T13" fmla="*/ 74 h 219"/>
                <a:gd name="T14" fmla="*/ 157 w 460"/>
                <a:gd name="T15" fmla="*/ 62 h 219"/>
                <a:gd name="T16" fmla="*/ 177 w 460"/>
                <a:gd name="T17" fmla="*/ 82 h 219"/>
                <a:gd name="T18" fmla="*/ 177 w 460"/>
                <a:gd name="T19" fmla="*/ 84 h 219"/>
                <a:gd name="T20" fmla="*/ 250 w 460"/>
                <a:gd name="T21" fmla="*/ 153 h 219"/>
                <a:gd name="T22" fmla="*/ 295 w 460"/>
                <a:gd name="T23" fmla="*/ 206 h 219"/>
                <a:gd name="T24" fmla="*/ 302 w 460"/>
                <a:gd name="T25" fmla="*/ 205 h 219"/>
                <a:gd name="T26" fmla="*/ 325 w 460"/>
                <a:gd name="T27" fmla="*/ 219 h 219"/>
                <a:gd name="T28" fmla="*/ 457 w 460"/>
                <a:gd name="T29" fmla="*/ 171 h 219"/>
                <a:gd name="T30" fmla="*/ 458 w 460"/>
                <a:gd name="T31" fmla="*/ 170 h 219"/>
                <a:gd name="T32" fmla="*/ 454 w 460"/>
                <a:gd name="T33" fmla="*/ 15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0" h="219">
                  <a:moveTo>
                    <a:pt x="454" y="157"/>
                  </a:moveTo>
                  <a:lnTo>
                    <a:pt x="454" y="157"/>
                  </a:lnTo>
                  <a:cubicBezTo>
                    <a:pt x="454" y="152"/>
                    <a:pt x="456" y="147"/>
                    <a:pt x="460" y="143"/>
                  </a:cubicBezTo>
                  <a:cubicBezTo>
                    <a:pt x="404" y="85"/>
                    <a:pt x="345" y="39"/>
                    <a:pt x="281" y="0"/>
                  </a:cubicBezTo>
                  <a:cubicBezTo>
                    <a:pt x="263" y="1"/>
                    <a:pt x="245" y="4"/>
                    <a:pt x="227" y="7"/>
                  </a:cubicBezTo>
                  <a:cubicBezTo>
                    <a:pt x="154" y="18"/>
                    <a:pt x="82" y="40"/>
                    <a:pt x="0" y="72"/>
                  </a:cubicBezTo>
                  <a:cubicBezTo>
                    <a:pt x="69" y="70"/>
                    <a:pt x="88" y="70"/>
                    <a:pt x="139" y="74"/>
                  </a:cubicBezTo>
                  <a:cubicBezTo>
                    <a:pt x="142" y="67"/>
                    <a:pt x="149" y="62"/>
                    <a:pt x="157" y="62"/>
                  </a:cubicBezTo>
                  <a:cubicBezTo>
                    <a:pt x="168" y="62"/>
                    <a:pt x="177" y="71"/>
                    <a:pt x="177" y="82"/>
                  </a:cubicBezTo>
                  <a:cubicBezTo>
                    <a:pt x="177" y="83"/>
                    <a:pt x="177" y="83"/>
                    <a:pt x="177" y="84"/>
                  </a:cubicBezTo>
                  <a:cubicBezTo>
                    <a:pt x="209" y="112"/>
                    <a:pt x="231" y="132"/>
                    <a:pt x="250" y="153"/>
                  </a:cubicBezTo>
                  <a:cubicBezTo>
                    <a:pt x="266" y="169"/>
                    <a:pt x="280" y="186"/>
                    <a:pt x="295" y="206"/>
                  </a:cubicBezTo>
                  <a:cubicBezTo>
                    <a:pt x="298" y="206"/>
                    <a:pt x="300" y="205"/>
                    <a:pt x="302" y="205"/>
                  </a:cubicBezTo>
                  <a:cubicBezTo>
                    <a:pt x="312" y="205"/>
                    <a:pt x="321" y="211"/>
                    <a:pt x="325" y="219"/>
                  </a:cubicBezTo>
                  <a:cubicBezTo>
                    <a:pt x="402" y="197"/>
                    <a:pt x="413" y="191"/>
                    <a:pt x="457" y="171"/>
                  </a:cubicBezTo>
                  <a:cubicBezTo>
                    <a:pt x="457" y="170"/>
                    <a:pt x="458" y="170"/>
                    <a:pt x="458" y="170"/>
                  </a:cubicBezTo>
                  <a:cubicBezTo>
                    <a:pt x="456" y="166"/>
                    <a:pt x="454" y="162"/>
                    <a:pt x="454" y="15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811588" y="2027238"/>
              <a:ext cx="1247775" cy="590550"/>
            </a:xfrm>
            <a:custGeom>
              <a:avLst/>
              <a:gdLst>
                <a:gd name="T0" fmla="*/ 145 w 461"/>
                <a:gd name="T1" fmla="*/ 86 h 219"/>
                <a:gd name="T2" fmla="*/ 145 w 461"/>
                <a:gd name="T3" fmla="*/ 86 h 219"/>
                <a:gd name="T4" fmla="*/ 279 w 461"/>
                <a:gd name="T5" fmla="*/ 97 h 219"/>
                <a:gd name="T6" fmla="*/ 298 w 461"/>
                <a:gd name="T7" fmla="*/ 85 h 219"/>
                <a:gd name="T8" fmla="*/ 318 w 461"/>
                <a:gd name="T9" fmla="*/ 105 h 219"/>
                <a:gd name="T10" fmla="*/ 317 w 461"/>
                <a:gd name="T11" fmla="*/ 109 h 219"/>
                <a:gd name="T12" fmla="*/ 397 w 461"/>
                <a:gd name="T13" fmla="*/ 165 h 219"/>
                <a:gd name="T14" fmla="*/ 461 w 461"/>
                <a:gd name="T15" fmla="*/ 219 h 219"/>
                <a:gd name="T16" fmla="*/ 360 w 461"/>
                <a:gd name="T17" fmla="*/ 104 h 219"/>
                <a:gd name="T18" fmla="*/ 217 w 461"/>
                <a:gd name="T19" fmla="*/ 0 h 219"/>
                <a:gd name="T20" fmla="*/ 199 w 461"/>
                <a:gd name="T21" fmla="*/ 13 h 219"/>
                <a:gd name="T22" fmla="*/ 182 w 461"/>
                <a:gd name="T23" fmla="*/ 4 h 219"/>
                <a:gd name="T24" fmla="*/ 89 w 461"/>
                <a:gd name="T25" fmla="*/ 44 h 219"/>
                <a:gd name="T26" fmla="*/ 0 w 461"/>
                <a:gd name="T27" fmla="*/ 93 h 219"/>
                <a:gd name="T28" fmla="*/ 145 w 461"/>
                <a:gd name="T29" fmla="*/ 8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1" h="219">
                  <a:moveTo>
                    <a:pt x="145" y="86"/>
                  </a:moveTo>
                  <a:lnTo>
                    <a:pt x="145" y="86"/>
                  </a:lnTo>
                  <a:cubicBezTo>
                    <a:pt x="188" y="87"/>
                    <a:pt x="231" y="91"/>
                    <a:pt x="279" y="97"/>
                  </a:cubicBezTo>
                  <a:cubicBezTo>
                    <a:pt x="282" y="90"/>
                    <a:pt x="289" y="85"/>
                    <a:pt x="298" y="85"/>
                  </a:cubicBezTo>
                  <a:cubicBezTo>
                    <a:pt x="309" y="85"/>
                    <a:pt x="318" y="94"/>
                    <a:pt x="318" y="105"/>
                  </a:cubicBezTo>
                  <a:cubicBezTo>
                    <a:pt x="318" y="106"/>
                    <a:pt x="317" y="108"/>
                    <a:pt x="317" y="109"/>
                  </a:cubicBezTo>
                  <a:cubicBezTo>
                    <a:pt x="348" y="129"/>
                    <a:pt x="372" y="146"/>
                    <a:pt x="397" y="165"/>
                  </a:cubicBezTo>
                  <a:cubicBezTo>
                    <a:pt x="417" y="181"/>
                    <a:pt x="437" y="198"/>
                    <a:pt x="461" y="219"/>
                  </a:cubicBezTo>
                  <a:cubicBezTo>
                    <a:pt x="431" y="178"/>
                    <a:pt x="397" y="139"/>
                    <a:pt x="360" y="104"/>
                  </a:cubicBezTo>
                  <a:cubicBezTo>
                    <a:pt x="317" y="65"/>
                    <a:pt x="270" y="30"/>
                    <a:pt x="217" y="0"/>
                  </a:cubicBezTo>
                  <a:cubicBezTo>
                    <a:pt x="214" y="7"/>
                    <a:pt x="207" y="13"/>
                    <a:pt x="199" y="13"/>
                  </a:cubicBezTo>
                  <a:cubicBezTo>
                    <a:pt x="192" y="13"/>
                    <a:pt x="186" y="9"/>
                    <a:pt x="182" y="4"/>
                  </a:cubicBezTo>
                  <a:cubicBezTo>
                    <a:pt x="147" y="18"/>
                    <a:pt x="118" y="30"/>
                    <a:pt x="89" y="44"/>
                  </a:cubicBezTo>
                  <a:cubicBezTo>
                    <a:pt x="61" y="57"/>
                    <a:pt x="33" y="73"/>
                    <a:pt x="0" y="93"/>
                  </a:cubicBezTo>
                  <a:cubicBezTo>
                    <a:pt x="54" y="87"/>
                    <a:pt x="100" y="85"/>
                    <a:pt x="145" y="86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74368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60000"/>
            <a:ext cx="12192000" cy="720000"/>
          </a:xfrm>
          <a:prstGeom prst="rect">
            <a:avLst/>
          </a:prstGeom>
          <a:solidFill>
            <a:srgbClr val="7997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tIns="72000" rIns="72000" bIns="72000" rtlCol="0" anchor="ctr"/>
          <a:lstStyle/>
          <a:p>
            <a:pPr>
              <a:lnSpc>
                <a:spcPct val="140000"/>
              </a:lnSpc>
            </a:pPr>
            <a:r>
              <a:rPr lang="pt-BR" b="1" dirty="0" smtClean="0">
                <a:solidFill>
                  <a:schemeClr val="bg1"/>
                </a:solidFill>
                <a:latin typeface="Arial"/>
                <a:cs typeface="Arial"/>
              </a:rPr>
              <a:t>A TI MUDOU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80000"/>
            <a:ext cx="6217920" cy="5778000"/>
          </a:xfrm>
          <a:prstGeom prst="rect">
            <a:avLst/>
          </a:prstGeom>
        </p:spPr>
      </p:pic>
      <p:pic>
        <p:nvPicPr>
          <p:cNvPr id="2060" name="Picture 12" descr="esultado de imagem para UNIVERSIDADE NA PALMA DA M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80000"/>
            <a:ext cx="6103617" cy="577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esultado de imagem para b69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915" y="1079999"/>
            <a:ext cx="6162298" cy="5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www.ufmg.br/dti/wp-content/uploads/fotos/01_10_09/cecomano10006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79997"/>
            <a:ext cx="6094567" cy="577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3007234" y="5504688"/>
            <a:ext cx="30159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err="1">
                <a:solidFill>
                  <a:schemeClr val="bg1"/>
                </a:solidFill>
              </a:rPr>
              <a:t>Avair</a:t>
            </a:r>
            <a:r>
              <a:rPr lang="pt-BR" b="1" i="1" dirty="0">
                <a:solidFill>
                  <a:schemeClr val="bg1"/>
                </a:solidFill>
              </a:rPr>
              <a:t> e Nilson na Sala do Setor de Operação. </a:t>
            </a:r>
            <a:r>
              <a:rPr lang="pt-BR" b="1" i="1" dirty="0" smtClean="0">
                <a:solidFill>
                  <a:schemeClr val="bg1"/>
                </a:solidFill>
              </a:rPr>
              <a:t>Burroughs </a:t>
            </a:r>
            <a:r>
              <a:rPr lang="pt-BR" b="1" i="1" dirty="0">
                <a:solidFill>
                  <a:schemeClr val="bg1"/>
                </a:solidFill>
              </a:rPr>
              <a:t>6700</a:t>
            </a:r>
            <a:r>
              <a:rPr lang="pt-BR" b="1" i="1" dirty="0" smtClean="0">
                <a:solidFill>
                  <a:schemeClr val="bg1"/>
                </a:solidFill>
              </a:rPr>
              <a:t>!</a:t>
            </a:r>
          </a:p>
          <a:p>
            <a:pPr algn="r"/>
            <a:r>
              <a:rPr lang="pt-BR" sz="1400" b="1" dirty="0" smtClean="0">
                <a:solidFill>
                  <a:schemeClr val="bg1"/>
                </a:solidFill>
              </a:rPr>
              <a:t>( CECOM - UFMG)</a:t>
            </a:r>
            <a:endParaRPr lang="pt-BR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8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60000"/>
            <a:ext cx="12192000" cy="720000"/>
          </a:xfrm>
          <a:prstGeom prst="rect">
            <a:avLst/>
          </a:prstGeom>
          <a:solidFill>
            <a:srgbClr val="7997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tIns="72000" rIns="72000" bIns="72000" rtlCol="0" anchor="ctr"/>
          <a:lstStyle/>
          <a:p>
            <a:pPr>
              <a:lnSpc>
                <a:spcPct val="140000"/>
              </a:lnSpc>
            </a:pPr>
            <a:r>
              <a:rPr lang="pt-BR" b="1" dirty="0" smtClean="0">
                <a:solidFill>
                  <a:schemeClr val="bg1"/>
                </a:solidFill>
                <a:latin typeface="Arial"/>
                <a:cs typeface="Arial"/>
              </a:rPr>
              <a:t>O USUÁRIO MUDOU</a:t>
            </a:r>
          </a:p>
        </p:txBody>
      </p:sp>
      <p:pic>
        <p:nvPicPr>
          <p:cNvPr id="9" name="Picture 14" descr="esultado de imagem para ufg mob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700" y="902800"/>
            <a:ext cx="4315044" cy="595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sultado de imagem para user compu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0000"/>
            <a:ext cx="6858000" cy="5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05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4396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540000" tIns="180000" rIns="180000" bIns="180000" rtlCol="0" anchor="ctr"/>
      <a:lstStyle>
        <a:defPPr>
          <a:lnSpc>
            <a:spcPct val="140000"/>
          </a:lnSpc>
          <a:defRPr sz="1600" dirty="0" err="1" smtClean="0">
            <a:solidFill>
              <a:schemeClr val="bg1"/>
            </a:solidFill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25061</TotalTime>
  <Words>863</Words>
  <Application>Microsoft Macintosh PowerPoint</Application>
  <PresentationFormat>Widescreen</PresentationFormat>
  <Paragraphs>253</Paragraphs>
  <Slides>19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 Black</vt:lpstr>
      <vt:lpstr>Calibri</vt:lpstr>
      <vt:lpstr>Calibri Light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RNP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Ronald Huppers</dc:creator>
  <cp:lastModifiedBy>Hélder Vitorino</cp:lastModifiedBy>
  <cp:revision>253</cp:revision>
  <dcterms:created xsi:type="dcterms:W3CDTF">2018-02-02T20:05:24Z</dcterms:created>
  <dcterms:modified xsi:type="dcterms:W3CDTF">2018-06-28T12:55:13Z</dcterms:modified>
</cp:coreProperties>
</file>